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6"/>
  </p:notesMasterIdLst>
  <p:sldIdLst>
    <p:sldId id="257" r:id="rId3"/>
    <p:sldId id="4771" r:id="rId4"/>
    <p:sldId id="4704" r:id="rId5"/>
    <p:sldId id="4751" r:id="rId6"/>
    <p:sldId id="4736" r:id="rId7"/>
    <p:sldId id="4742" r:id="rId8"/>
    <p:sldId id="4741" r:id="rId9"/>
    <p:sldId id="4737" r:id="rId10"/>
    <p:sldId id="4738" r:id="rId11"/>
    <p:sldId id="4740" r:id="rId12"/>
    <p:sldId id="4739" r:id="rId13"/>
    <p:sldId id="4743" r:id="rId14"/>
    <p:sldId id="4745" r:id="rId15"/>
    <p:sldId id="4746" r:id="rId16"/>
    <p:sldId id="4747" r:id="rId17"/>
    <p:sldId id="4732" r:id="rId18"/>
    <p:sldId id="4640" r:id="rId19"/>
    <p:sldId id="4645" r:id="rId20"/>
    <p:sldId id="4646" r:id="rId21"/>
    <p:sldId id="4641" r:id="rId22"/>
    <p:sldId id="4643" r:id="rId23"/>
    <p:sldId id="4656" r:id="rId24"/>
    <p:sldId id="4649" r:id="rId25"/>
    <p:sldId id="4748" r:id="rId26"/>
    <p:sldId id="4752" r:id="rId27"/>
    <p:sldId id="4750" r:id="rId28"/>
    <p:sldId id="4758" r:id="rId29"/>
    <p:sldId id="4757" r:id="rId30"/>
    <p:sldId id="4756" r:id="rId31"/>
    <p:sldId id="4753" r:id="rId32"/>
    <p:sldId id="4754" r:id="rId33"/>
    <p:sldId id="4755" r:id="rId34"/>
    <p:sldId id="4648" r:id="rId3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A6FA0-D437-4929-88B0-CC16E58F4088}" v="3" dt="2025-05-19T13:12:24.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5"/>
  </p:normalViewPr>
  <p:slideViewPr>
    <p:cSldViewPr snapToGrid="0" showGuides="1">
      <p:cViewPr varScale="1">
        <p:scale>
          <a:sx n="90" d="100"/>
          <a:sy n="90" d="100"/>
        </p:scale>
        <p:origin x="37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Teunis" userId="2b2c96df-69e4-499f-81d5-36afb09987bd" providerId="ADAL" clId="{51B945F0-0A13-4E49-8BD9-DE6613D3CD8B}"/>
    <pc:docChg chg="modSld">
      <pc:chgData name="Marc Teunis" userId="2b2c96df-69e4-499f-81d5-36afb09987bd" providerId="ADAL" clId="{51B945F0-0A13-4E49-8BD9-DE6613D3CD8B}" dt="2025-04-25T08:49:29.386" v="12" actId="20577"/>
      <pc:docMkLst>
        <pc:docMk/>
      </pc:docMkLst>
      <pc:sldChg chg="modSp mod">
        <pc:chgData name="Marc Teunis" userId="2b2c96df-69e4-499f-81d5-36afb09987bd" providerId="ADAL" clId="{51B945F0-0A13-4E49-8BD9-DE6613D3CD8B}" dt="2025-04-25T08:49:29.386" v="12" actId="20577"/>
        <pc:sldMkLst>
          <pc:docMk/>
          <pc:sldMk cId="2638592885" sldId="4736"/>
        </pc:sldMkLst>
        <pc:spChg chg="mod">
          <ac:chgData name="Marc Teunis" userId="2b2c96df-69e4-499f-81d5-36afb09987bd" providerId="ADAL" clId="{51B945F0-0A13-4E49-8BD9-DE6613D3CD8B}" dt="2025-04-25T08:49:29.386" v="12" actId="20577"/>
          <ac:spMkLst>
            <pc:docMk/>
            <pc:sldMk cId="2638592885" sldId="4736"/>
            <ac:spMk id="7" creationId="{58C9C701-B59F-1280-151C-1A51108D8689}"/>
          </ac:spMkLst>
        </pc:spChg>
      </pc:sldChg>
    </pc:docChg>
  </pc:docChgLst>
  <pc:docChgLst>
    <pc:chgData name="Coert van Gemeren" userId="ee94f769-9ead-425e-bee1-f2c948ef7f16" providerId="ADAL" clId="{086A6FA0-D437-4929-88B0-CC16E58F4088}"/>
    <pc:docChg chg="undo custSel addSld delSld modSld">
      <pc:chgData name="Coert van Gemeren" userId="ee94f769-9ead-425e-bee1-f2c948ef7f16" providerId="ADAL" clId="{086A6FA0-D437-4929-88B0-CC16E58F4088}" dt="2025-05-19T13:14:52.176" v="38" actId="729"/>
      <pc:docMkLst>
        <pc:docMk/>
      </pc:docMkLst>
      <pc:sldChg chg="addSp delSp modSp mod delDesignElem">
        <pc:chgData name="Coert van Gemeren" userId="ee94f769-9ead-425e-bee1-f2c948ef7f16" providerId="ADAL" clId="{086A6FA0-D437-4929-88B0-CC16E58F4088}" dt="2025-05-19T13:13:08.997" v="35" actId="20577"/>
        <pc:sldMkLst>
          <pc:docMk/>
          <pc:sldMk cId="4034597899" sldId="257"/>
        </pc:sldMkLst>
        <pc:spChg chg="mod">
          <ac:chgData name="Coert van Gemeren" userId="ee94f769-9ead-425e-bee1-f2c948ef7f16" providerId="ADAL" clId="{086A6FA0-D437-4929-88B0-CC16E58F4088}" dt="2025-05-19T13:13:08.997" v="35" actId="20577"/>
          <ac:spMkLst>
            <pc:docMk/>
            <pc:sldMk cId="4034597899" sldId="257"/>
            <ac:spMk id="2" creationId="{FE065C0B-72C8-2763-874F-996B58085E30}"/>
          </ac:spMkLst>
        </pc:spChg>
        <pc:spChg chg="add del">
          <ac:chgData name="Coert van Gemeren" userId="ee94f769-9ead-425e-bee1-f2c948ef7f16" providerId="ADAL" clId="{086A6FA0-D437-4929-88B0-CC16E58F4088}" dt="2025-05-19T13:12:24.121" v="8"/>
          <ac:spMkLst>
            <pc:docMk/>
            <pc:sldMk cId="4034597899" sldId="257"/>
            <ac:spMk id="11" creationId="{577D6B2E-37A3-429E-A37C-F30ED6487282}"/>
          </ac:spMkLst>
        </pc:spChg>
        <pc:spChg chg="add del">
          <ac:chgData name="Coert van Gemeren" userId="ee94f769-9ead-425e-bee1-f2c948ef7f16" providerId="ADAL" clId="{086A6FA0-D437-4929-88B0-CC16E58F4088}" dt="2025-05-19T13:12:24.121" v="8"/>
          <ac:spMkLst>
            <pc:docMk/>
            <pc:sldMk cId="4034597899" sldId="257"/>
            <ac:spMk id="13" creationId="{5CEAD642-85CF-4750-8432-7C80C901F001}"/>
          </ac:spMkLst>
        </pc:spChg>
        <pc:spChg chg="add del">
          <ac:chgData name="Coert van Gemeren" userId="ee94f769-9ead-425e-bee1-f2c948ef7f16" providerId="ADAL" clId="{086A6FA0-D437-4929-88B0-CC16E58F4088}" dt="2025-05-19T13:12:24.121" v="8"/>
          <ac:spMkLst>
            <pc:docMk/>
            <pc:sldMk cId="4034597899" sldId="257"/>
            <ac:spMk id="15" creationId="{FA33EEAE-15D5-4119-8C1E-89D943F911EF}"/>
          </ac:spMkLst>
        </pc:spChg>
        <pc:spChg chg="add del">
          <ac:chgData name="Coert van Gemeren" userId="ee94f769-9ead-425e-bee1-f2c948ef7f16" providerId="ADAL" clId="{086A6FA0-D437-4929-88B0-CC16E58F4088}" dt="2025-05-19T13:12:24.121" v="8"/>
          <ac:spMkLst>
            <pc:docMk/>
            <pc:sldMk cId="4034597899" sldId="257"/>
            <ac:spMk id="17" creationId="{730D8B3B-9B80-4025-B934-26DC7D7CD231}"/>
          </ac:spMkLst>
        </pc:spChg>
        <pc:spChg chg="add del">
          <ac:chgData name="Coert van Gemeren" userId="ee94f769-9ead-425e-bee1-f2c948ef7f16" providerId="ADAL" clId="{086A6FA0-D437-4929-88B0-CC16E58F4088}" dt="2025-05-19T13:12:24.121" v="8"/>
          <ac:spMkLst>
            <pc:docMk/>
            <pc:sldMk cId="4034597899" sldId="257"/>
            <ac:spMk id="19" creationId="{1064D5D5-227B-4F66-9AEA-46F570E793BD}"/>
          </ac:spMkLst>
        </pc:spChg>
        <pc:spChg chg="add del">
          <ac:chgData name="Coert van Gemeren" userId="ee94f769-9ead-425e-bee1-f2c948ef7f16" providerId="ADAL" clId="{086A6FA0-D437-4929-88B0-CC16E58F4088}" dt="2025-05-19T13:12:24.121" v="8"/>
          <ac:spMkLst>
            <pc:docMk/>
            <pc:sldMk cId="4034597899" sldId="257"/>
            <ac:spMk id="21" creationId="{646B67A4-D328-4747-A82B-65E84FA46368}"/>
          </ac:spMkLst>
        </pc:spChg>
        <pc:spChg chg="add del">
          <ac:chgData name="Coert van Gemeren" userId="ee94f769-9ead-425e-bee1-f2c948ef7f16" providerId="ADAL" clId="{086A6FA0-D437-4929-88B0-CC16E58F4088}" dt="2025-05-19T13:12:24.121" v="8"/>
          <ac:spMkLst>
            <pc:docMk/>
            <pc:sldMk cId="4034597899" sldId="257"/>
            <ac:spMk id="23" creationId="{B5A1B09C-1565-46F8-B70F-621C5EB48A09}"/>
          </ac:spMkLst>
        </pc:spChg>
        <pc:spChg chg="add del">
          <ac:chgData name="Coert van Gemeren" userId="ee94f769-9ead-425e-bee1-f2c948ef7f16" providerId="ADAL" clId="{086A6FA0-D437-4929-88B0-CC16E58F4088}" dt="2025-05-19T13:12:24.121" v="8"/>
          <ac:spMkLst>
            <pc:docMk/>
            <pc:sldMk cId="4034597899" sldId="257"/>
            <ac:spMk id="25" creationId="{8C516CC8-80AC-446C-A56E-9F54B7210402}"/>
          </ac:spMkLst>
        </pc:spChg>
      </pc:sldChg>
      <pc:sldChg chg="add del">
        <pc:chgData name="Coert van Gemeren" userId="ee94f769-9ead-425e-bee1-f2c948ef7f16" providerId="ADAL" clId="{086A6FA0-D437-4929-88B0-CC16E58F4088}" dt="2025-05-19T13:12:48.637" v="12" actId="47"/>
        <pc:sldMkLst>
          <pc:docMk/>
          <pc:sldMk cId="2913788630" sldId="2141"/>
        </pc:sldMkLst>
      </pc:sldChg>
      <pc:sldChg chg="mod modShow">
        <pc:chgData name="Coert van Gemeren" userId="ee94f769-9ead-425e-bee1-f2c948ef7f16" providerId="ADAL" clId="{086A6FA0-D437-4929-88B0-CC16E58F4088}" dt="2025-05-19T13:14:52.176" v="38" actId="729"/>
        <pc:sldMkLst>
          <pc:docMk/>
          <pc:sldMk cId="3506733430" sldId="4648"/>
        </pc:sldMkLst>
      </pc:sldChg>
      <pc:sldChg chg="modSp mod">
        <pc:chgData name="Coert van Gemeren" userId="ee94f769-9ead-425e-bee1-f2c948ef7f16" providerId="ADAL" clId="{086A6FA0-D437-4929-88B0-CC16E58F4088}" dt="2025-05-19T13:13:34.172" v="37" actId="14100"/>
        <pc:sldMkLst>
          <pc:docMk/>
          <pc:sldMk cId="3188067082" sldId="4742"/>
        </pc:sldMkLst>
        <pc:picChg chg="mod">
          <ac:chgData name="Coert van Gemeren" userId="ee94f769-9ead-425e-bee1-f2c948ef7f16" providerId="ADAL" clId="{086A6FA0-D437-4929-88B0-CC16E58F4088}" dt="2025-05-19T13:13:34.172" v="37" actId="14100"/>
          <ac:picMkLst>
            <pc:docMk/>
            <pc:sldMk cId="3188067082" sldId="4742"/>
            <ac:picMk id="7" creationId="{D7D479C1-269F-B076-8530-352674919FA7}"/>
          </ac:picMkLst>
        </pc:picChg>
      </pc:sldChg>
      <pc:sldChg chg="modSp add mod">
        <pc:chgData name="Coert van Gemeren" userId="ee94f769-9ead-425e-bee1-f2c948ef7f16" providerId="ADAL" clId="{086A6FA0-D437-4929-88B0-CC16E58F4088}" dt="2025-05-19T13:12:45.803" v="11"/>
        <pc:sldMkLst>
          <pc:docMk/>
          <pc:sldMk cId="3403515877" sldId="4771"/>
        </pc:sldMkLst>
        <pc:spChg chg="mod">
          <ac:chgData name="Coert van Gemeren" userId="ee94f769-9ead-425e-bee1-f2c948ef7f16" providerId="ADAL" clId="{086A6FA0-D437-4929-88B0-CC16E58F4088}" dt="2025-05-19T13:12:45.803" v="11"/>
          <ac:spMkLst>
            <pc:docMk/>
            <pc:sldMk cId="3403515877" sldId="4771"/>
            <ac:spMk id="2" creationId="{ED738077-2413-874B-94F0-E1F496D8F355}"/>
          </ac:spMkLst>
        </pc:spChg>
        <pc:spChg chg="mod">
          <ac:chgData name="Coert van Gemeren" userId="ee94f769-9ead-425e-bee1-f2c948ef7f16" providerId="ADAL" clId="{086A6FA0-D437-4929-88B0-CC16E58F4088}" dt="2025-05-19T13:12:24.121" v="8"/>
          <ac:spMkLst>
            <pc:docMk/>
            <pc:sldMk cId="3403515877" sldId="4771"/>
            <ac:spMk id="4" creationId="{4A94F5E4-0B37-D057-078C-268E07C7EBC5}"/>
          </ac:spMkLst>
        </pc:spChg>
        <pc:spChg chg="mod">
          <ac:chgData name="Coert van Gemeren" userId="ee94f769-9ead-425e-bee1-f2c948ef7f16" providerId="ADAL" clId="{086A6FA0-D437-4929-88B0-CC16E58F4088}" dt="2025-05-19T13:12:24.121" v="8"/>
          <ac:spMkLst>
            <pc:docMk/>
            <pc:sldMk cId="3403515877" sldId="4771"/>
            <ac:spMk id="7" creationId="{9801F004-F17D-BDBD-3EFE-B8547283C8E9}"/>
          </ac:spMkLst>
        </pc:spChg>
        <pc:spChg chg="mod">
          <ac:chgData name="Coert van Gemeren" userId="ee94f769-9ead-425e-bee1-f2c948ef7f16" providerId="ADAL" clId="{086A6FA0-D437-4929-88B0-CC16E58F4088}" dt="2025-05-19T13:12:24.121" v="8"/>
          <ac:spMkLst>
            <pc:docMk/>
            <pc:sldMk cId="3403515877" sldId="4771"/>
            <ac:spMk id="10" creationId="{54219D5B-6EA7-C2D4-758B-7471933B7B74}"/>
          </ac:spMkLst>
        </pc:spChg>
      </pc:sldChg>
    </pc:docChg>
  </pc:docChgLst>
  <pc:docChgLst>
    <pc:chgData name="Marc Teunis" userId="2b2c96df-69e4-499f-81d5-36afb09987bd" providerId="ADAL" clId="{85AB5656-3FED-B04B-B805-F2D0BA4B5B66}"/>
    <pc:docChg chg="addSld delSld modSld delMainMaster">
      <pc:chgData name="Marc Teunis" userId="2b2c96df-69e4-499f-81d5-36afb09987bd" providerId="ADAL" clId="{85AB5656-3FED-B04B-B805-F2D0BA4B5B66}" dt="2025-02-07T10:10:22.057" v="10" actId="2696"/>
      <pc:docMkLst>
        <pc:docMk/>
      </pc:docMkLst>
      <pc:sldChg chg="del">
        <pc:chgData name="Marc Teunis" userId="2b2c96df-69e4-499f-81d5-36afb09987bd" providerId="ADAL" clId="{85AB5656-3FED-B04B-B805-F2D0BA4B5B66}" dt="2025-02-07T10:10:22.049" v="9" actId="2696"/>
        <pc:sldMkLst>
          <pc:docMk/>
          <pc:sldMk cId="1696536135" sldId="256"/>
        </pc:sldMkLst>
      </pc:sldChg>
      <pc:sldChg chg="addSp delSp add del setBg delDesignElem">
        <pc:chgData name="Marc Teunis" userId="2b2c96df-69e4-499f-81d5-36afb09987bd" providerId="ADAL" clId="{85AB5656-3FED-B04B-B805-F2D0BA4B5B66}" dt="2025-02-07T10:10:15.491" v="8"/>
        <pc:sldMkLst>
          <pc:docMk/>
          <pc:sldMk cId="4034597899" sldId="257"/>
        </pc:sldMkLst>
      </pc:sldChg>
      <pc:sldChg chg="addSp delSp add del setBg delDesignElem">
        <pc:chgData name="Marc Teunis" userId="2b2c96df-69e4-499f-81d5-36afb09987bd" providerId="ADAL" clId="{85AB5656-3FED-B04B-B805-F2D0BA4B5B66}" dt="2025-02-07T10:10:15.491" v="8"/>
        <pc:sldMkLst>
          <pc:docMk/>
          <pc:sldMk cId="2913788630" sldId="2141"/>
        </pc:sldMkLst>
      </pc:sldChg>
      <pc:sldChg chg="add del">
        <pc:chgData name="Marc Teunis" userId="2b2c96df-69e4-499f-81d5-36afb09987bd" providerId="ADAL" clId="{85AB5656-3FED-B04B-B805-F2D0BA4B5B66}" dt="2025-02-07T10:10:15.491" v="8"/>
        <pc:sldMkLst>
          <pc:docMk/>
          <pc:sldMk cId="2841752664" sldId="4640"/>
        </pc:sldMkLst>
      </pc:sldChg>
      <pc:sldChg chg="add del">
        <pc:chgData name="Marc Teunis" userId="2b2c96df-69e4-499f-81d5-36afb09987bd" providerId="ADAL" clId="{85AB5656-3FED-B04B-B805-F2D0BA4B5B66}" dt="2025-02-07T10:10:15.491" v="8"/>
        <pc:sldMkLst>
          <pc:docMk/>
          <pc:sldMk cId="1665437111" sldId="4641"/>
        </pc:sldMkLst>
      </pc:sldChg>
      <pc:sldChg chg="add del">
        <pc:chgData name="Marc Teunis" userId="2b2c96df-69e4-499f-81d5-36afb09987bd" providerId="ADAL" clId="{85AB5656-3FED-B04B-B805-F2D0BA4B5B66}" dt="2025-02-07T10:10:15.491" v="8"/>
        <pc:sldMkLst>
          <pc:docMk/>
          <pc:sldMk cId="1927717980" sldId="4643"/>
        </pc:sldMkLst>
      </pc:sldChg>
      <pc:sldChg chg="add del">
        <pc:chgData name="Marc Teunis" userId="2b2c96df-69e4-499f-81d5-36afb09987bd" providerId="ADAL" clId="{85AB5656-3FED-B04B-B805-F2D0BA4B5B66}" dt="2025-02-07T10:10:15.491" v="8"/>
        <pc:sldMkLst>
          <pc:docMk/>
          <pc:sldMk cId="4103966984" sldId="4645"/>
        </pc:sldMkLst>
      </pc:sldChg>
      <pc:sldChg chg="add del">
        <pc:chgData name="Marc Teunis" userId="2b2c96df-69e4-499f-81d5-36afb09987bd" providerId="ADAL" clId="{85AB5656-3FED-B04B-B805-F2D0BA4B5B66}" dt="2025-02-07T10:10:15.491" v="8"/>
        <pc:sldMkLst>
          <pc:docMk/>
          <pc:sldMk cId="3818869035" sldId="4646"/>
        </pc:sldMkLst>
      </pc:sldChg>
      <pc:sldChg chg="add del">
        <pc:chgData name="Marc Teunis" userId="2b2c96df-69e4-499f-81d5-36afb09987bd" providerId="ADAL" clId="{85AB5656-3FED-B04B-B805-F2D0BA4B5B66}" dt="2025-02-07T10:10:15.491" v="8"/>
        <pc:sldMkLst>
          <pc:docMk/>
          <pc:sldMk cId="3506733430" sldId="4648"/>
        </pc:sldMkLst>
      </pc:sldChg>
      <pc:sldChg chg="add del">
        <pc:chgData name="Marc Teunis" userId="2b2c96df-69e4-499f-81d5-36afb09987bd" providerId="ADAL" clId="{85AB5656-3FED-B04B-B805-F2D0BA4B5B66}" dt="2025-02-07T10:10:15.491" v="8"/>
        <pc:sldMkLst>
          <pc:docMk/>
          <pc:sldMk cId="91974319" sldId="4649"/>
        </pc:sldMkLst>
      </pc:sldChg>
      <pc:sldChg chg="add del">
        <pc:chgData name="Marc Teunis" userId="2b2c96df-69e4-499f-81d5-36afb09987bd" providerId="ADAL" clId="{85AB5656-3FED-B04B-B805-F2D0BA4B5B66}" dt="2025-02-07T10:10:15.491" v="8"/>
        <pc:sldMkLst>
          <pc:docMk/>
          <pc:sldMk cId="2179262352" sldId="4656"/>
        </pc:sldMkLst>
      </pc:sldChg>
      <pc:sldChg chg="addSp delSp add del setBg delDesignElem">
        <pc:chgData name="Marc Teunis" userId="2b2c96df-69e4-499f-81d5-36afb09987bd" providerId="ADAL" clId="{85AB5656-3FED-B04B-B805-F2D0BA4B5B66}" dt="2025-02-07T10:10:15.491" v="8"/>
        <pc:sldMkLst>
          <pc:docMk/>
          <pc:sldMk cId="2706781308" sldId="4704"/>
        </pc:sldMkLst>
      </pc:sldChg>
      <pc:sldChg chg="add del">
        <pc:chgData name="Marc Teunis" userId="2b2c96df-69e4-499f-81d5-36afb09987bd" providerId="ADAL" clId="{85AB5656-3FED-B04B-B805-F2D0BA4B5B66}" dt="2025-02-07T10:10:15.491" v="8"/>
        <pc:sldMkLst>
          <pc:docMk/>
          <pc:sldMk cId="2123579527" sldId="4732"/>
        </pc:sldMkLst>
      </pc:sldChg>
      <pc:sldChg chg="add del">
        <pc:chgData name="Marc Teunis" userId="2b2c96df-69e4-499f-81d5-36afb09987bd" providerId="ADAL" clId="{85AB5656-3FED-B04B-B805-F2D0BA4B5B66}" dt="2025-02-07T10:10:15.491" v="8"/>
        <pc:sldMkLst>
          <pc:docMk/>
          <pc:sldMk cId="2638592885" sldId="4736"/>
        </pc:sldMkLst>
      </pc:sldChg>
      <pc:sldChg chg="add del">
        <pc:chgData name="Marc Teunis" userId="2b2c96df-69e4-499f-81d5-36afb09987bd" providerId="ADAL" clId="{85AB5656-3FED-B04B-B805-F2D0BA4B5B66}" dt="2025-02-07T10:10:15.491" v="8"/>
        <pc:sldMkLst>
          <pc:docMk/>
          <pc:sldMk cId="2674628428" sldId="4737"/>
        </pc:sldMkLst>
      </pc:sldChg>
      <pc:sldChg chg="add del">
        <pc:chgData name="Marc Teunis" userId="2b2c96df-69e4-499f-81d5-36afb09987bd" providerId="ADAL" clId="{85AB5656-3FED-B04B-B805-F2D0BA4B5B66}" dt="2025-02-07T10:10:15.491" v="8"/>
        <pc:sldMkLst>
          <pc:docMk/>
          <pc:sldMk cId="3312050779" sldId="4738"/>
        </pc:sldMkLst>
      </pc:sldChg>
      <pc:sldChg chg="add del">
        <pc:chgData name="Marc Teunis" userId="2b2c96df-69e4-499f-81d5-36afb09987bd" providerId="ADAL" clId="{85AB5656-3FED-B04B-B805-F2D0BA4B5B66}" dt="2025-02-07T10:10:15.491" v="8"/>
        <pc:sldMkLst>
          <pc:docMk/>
          <pc:sldMk cId="1594305871" sldId="4739"/>
        </pc:sldMkLst>
      </pc:sldChg>
      <pc:sldChg chg="add del">
        <pc:chgData name="Marc Teunis" userId="2b2c96df-69e4-499f-81d5-36afb09987bd" providerId="ADAL" clId="{85AB5656-3FED-B04B-B805-F2D0BA4B5B66}" dt="2025-02-07T10:10:15.491" v="8"/>
        <pc:sldMkLst>
          <pc:docMk/>
          <pc:sldMk cId="3632235111" sldId="4740"/>
        </pc:sldMkLst>
      </pc:sldChg>
      <pc:sldChg chg="addSp delSp add del setBg delDesignElem">
        <pc:chgData name="Marc Teunis" userId="2b2c96df-69e4-499f-81d5-36afb09987bd" providerId="ADAL" clId="{85AB5656-3FED-B04B-B805-F2D0BA4B5B66}" dt="2025-02-07T10:10:15.491" v="8"/>
        <pc:sldMkLst>
          <pc:docMk/>
          <pc:sldMk cId="2270335515" sldId="4741"/>
        </pc:sldMkLst>
      </pc:sldChg>
      <pc:sldChg chg="add del">
        <pc:chgData name="Marc Teunis" userId="2b2c96df-69e4-499f-81d5-36afb09987bd" providerId="ADAL" clId="{85AB5656-3FED-B04B-B805-F2D0BA4B5B66}" dt="2025-02-07T10:10:15.491" v="8"/>
        <pc:sldMkLst>
          <pc:docMk/>
          <pc:sldMk cId="3188067082" sldId="4742"/>
        </pc:sldMkLst>
      </pc:sldChg>
      <pc:sldChg chg="add del">
        <pc:chgData name="Marc Teunis" userId="2b2c96df-69e4-499f-81d5-36afb09987bd" providerId="ADAL" clId="{85AB5656-3FED-B04B-B805-F2D0BA4B5B66}" dt="2025-02-07T10:10:15.491" v="8"/>
        <pc:sldMkLst>
          <pc:docMk/>
          <pc:sldMk cId="216718656" sldId="4743"/>
        </pc:sldMkLst>
      </pc:sldChg>
      <pc:sldChg chg="add del">
        <pc:chgData name="Marc Teunis" userId="2b2c96df-69e4-499f-81d5-36afb09987bd" providerId="ADAL" clId="{85AB5656-3FED-B04B-B805-F2D0BA4B5B66}" dt="2025-02-07T10:10:15.491" v="8"/>
        <pc:sldMkLst>
          <pc:docMk/>
          <pc:sldMk cId="3085805483" sldId="4745"/>
        </pc:sldMkLst>
      </pc:sldChg>
      <pc:sldChg chg="add del">
        <pc:chgData name="Marc Teunis" userId="2b2c96df-69e4-499f-81d5-36afb09987bd" providerId="ADAL" clId="{85AB5656-3FED-B04B-B805-F2D0BA4B5B66}" dt="2025-02-07T10:10:15.491" v="8"/>
        <pc:sldMkLst>
          <pc:docMk/>
          <pc:sldMk cId="3225538693" sldId="4746"/>
        </pc:sldMkLst>
      </pc:sldChg>
      <pc:sldChg chg="add del">
        <pc:chgData name="Marc Teunis" userId="2b2c96df-69e4-499f-81d5-36afb09987bd" providerId="ADAL" clId="{85AB5656-3FED-B04B-B805-F2D0BA4B5B66}" dt="2025-02-07T10:10:15.491" v="8"/>
        <pc:sldMkLst>
          <pc:docMk/>
          <pc:sldMk cId="2505503234" sldId="4747"/>
        </pc:sldMkLst>
      </pc:sldChg>
      <pc:sldChg chg="add del">
        <pc:chgData name="Marc Teunis" userId="2b2c96df-69e4-499f-81d5-36afb09987bd" providerId="ADAL" clId="{85AB5656-3FED-B04B-B805-F2D0BA4B5B66}" dt="2025-02-07T10:10:15.491" v="8"/>
        <pc:sldMkLst>
          <pc:docMk/>
          <pc:sldMk cId="3093916219" sldId="4748"/>
        </pc:sldMkLst>
      </pc:sldChg>
      <pc:sldChg chg="add del">
        <pc:chgData name="Marc Teunis" userId="2b2c96df-69e4-499f-81d5-36afb09987bd" providerId="ADAL" clId="{85AB5656-3FED-B04B-B805-F2D0BA4B5B66}" dt="2025-02-07T10:10:15.491" v="8"/>
        <pc:sldMkLst>
          <pc:docMk/>
          <pc:sldMk cId="2097738488" sldId="4750"/>
        </pc:sldMkLst>
      </pc:sldChg>
      <pc:sldChg chg="addSp delSp add del setBg delDesignElem">
        <pc:chgData name="Marc Teunis" userId="2b2c96df-69e4-499f-81d5-36afb09987bd" providerId="ADAL" clId="{85AB5656-3FED-B04B-B805-F2D0BA4B5B66}" dt="2025-02-07T10:10:15.491" v="8"/>
        <pc:sldMkLst>
          <pc:docMk/>
          <pc:sldMk cId="2173500373" sldId="4751"/>
        </pc:sldMkLst>
      </pc:sldChg>
      <pc:sldChg chg="addSp delSp add del setBg delDesignElem">
        <pc:chgData name="Marc Teunis" userId="2b2c96df-69e4-499f-81d5-36afb09987bd" providerId="ADAL" clId="{85AB5656-3FED-B04B-B805-F2D0BA4B5B66}" dt="2025-02-07T10:10:15.491" v="8"/>
        <pc:sldMkLst>
          <pc:docMk/>
          <pc:sldMk cId="1309348187" sldId="4752"/>
        </pc:sldMkLst>
      </pc:sldChg>
      <pc:sldChg chg="add del">
        <pc:chgData name="Marc Teunis" userId="2b2c96df-69e4-499f-81d5-36afb09987bd" providerId="ADAL" clId="{85AB5656-3FED-B04B-B805-F2D0BA4B5B66}" dt="2025-02-07T10:10:15.491" v="8"/>
        <pc:sldMkLst>
          <pc:docMk/>
          <pc:sldMk cId="2425831279" sldId="4753"/>
        </pc:sldMkLst>
      </pc:sldChg>
      <pc:sldChg chg="add del">
        <pc:chgData name="Marc Teunis" userId="2b2c96df-69e4-499f-81d5-36afb09987bd" providerId="ADAL" clId="{85AB5656-3FED-B04B-B805-F2D0BA4B5B66}" dt="2025-02-07T10:10:15.491" v="8"/>
        <pc:sldMkLst>
          <pc:docMk/>
          <pc:sldMk cId="2051794677" sldId="4754"/>
        </pc:sldMkLst>
      </pc:sldChg>
      <pc:sldChg chg="add del">
        <pc:chgData name="Marc Teunis" userId="2b2c96df-69e4-499f-81d5-36afb09987bd" providerId="ADAL" clId="{85AB5656-3FED-B04B-B805-F2D0BA4B5B66}" dt="2025-02-07T10:10:15.491" v="8"/>
        <pc:sldMkLst>
          <pc:docMk/>
          <pc:sldMk cId="3711144992" sldId="4755"/>
        </pc:sldMkLst>
      </pc:sldChg>
      <pc:sldChg chg="add del">
        <pc:chgData name="Marc Teunis" userId="2b2c96df-69e4-499f-81d5-36afb09987bd" providerId="ADAL" clId="{85AB5656-3FED-B04B-B805-F2D0BA4B5B66}" dt="2025-02-07T10:10:15.491" v="8"/>
        <pc:sldMkLst>
          <pc:docMk/>
          <pc:sldMk cId="3904670831" sldId="4756"/>
        </pc:sldMkLst>
      </pc:sldChg>
      <pc:sldChg chg="add del">
        <pc:chgData name="Marc Teunis" userId="2b2c96df-69e4-499f-81d5-36afb09987bd" providerId="ADAL" clId="{85AB5656-3FED-B04B-B805-F2D0BA4B5B66}" dt="2025-02-07T10:10:15.491" v="8"/>
        <pc:sldMkLst>
          <pc:docMk/>
          <pc:sldMk cId="1665177239" sldId="4757"/>
        </pc:sldMkLst>
      </pc:sldChg>
      <pc:sldChg chg="add del">
        <pc:chgData name="Marc Teunis" userId="2b2c96df-69e4-499f-81d5-36afb09987bd" providerId="ADAL" clId="{85AB5656-3FED-B04B-B805-F2D0BA4B5B66}" dt="2025-02-07T10:10:15.491" v="8"/>
        <pc:sldMkLst>
          <pc:docMk/>
          <pc:sldMk cId="573255319" sldId="4758"/>
        </pc:sldMkLst>
      </pc:sldChg>
      <pc:sldMasterChg chg="del">
        <pc:chgData name="Marc Teunis" userId="2b2c96df-69e4-499f-81d5-36afb09987bd" providerId="ADAL" clId="{85AB5656-3FED-B04B-B805-F2D0BA4B5B66}" dt="2025-02-07T10:10:22.057" v="10" actId="2696"/>
        <pc:sldMasterMkLst>
          <pc:docMk/>
          <pc:sldMasterMk cId="212927380" sldId="2147483648"/>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Latest developments in AI</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AI Dilemmas</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Agent-based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72EDD8C2-FA07-E44F-A874-AAEB90292233}">
      <dgm:prSet custT="1"/>
      <dgm:spPr/>
      <dgm:t>
        <a:bodyPr/>
        <a:lstStyle/>
        <a:p>
          <a:pPr>
            <a:lnSpc>
              <a:spcPct val="100000"/>
            </a:lnSpc>
          </a:pPr>
          <a:r>
            <a:rPr lang="en-US" sz="2000" b="1" dirty="0">
              <a:latin typeface="Aptos Narrow" panose="020B0004020202020204" pitchFamily="34" charset="0"/>
            </a:rPr>
            <a:t>Demo of Agents in action</a:t>
          </a:r>
        </a:p>
      </dgm:t>
    </dgm:pt>
    <dgm:pt modelId="{243AFBAB-D8F7-9D41-A9A2-8141114EB053}" type="parTrans" cxnId="{6D9FF507-9987-0945-94D3-29B5A4A49E92}">
      <dgm:prSet/>
      <dgm:spPr/>
      <dgm:t>
        <a:bodyPr/>
        <a:lstStyle/>
        <a:p>
          <a:endParaRPr lang="en-GB"/>
        </a:p>
      </dgm:t>
    </dgm:pt>
    <dgm:pt modelId="{F288F516-6C48-D44C-B2EB-6DECB52AB518}" type="sibTrans" cxnId="{6D9FF507-9987-0945-94D3-29B5A4A49E92}">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4">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4">
        <dgm:presLayoutVars>
          <dgm:chMax val="1"/>
          <dgm:chPref val="1"/>
        </dgm:presLayoutVars>
      </dgm:prSet>
      <dgm:spPr/>
    </dgm:pt>
    <dgm:pt modelId="{73695B46-AC66-4ACC-84AD-3035ADBEA335}" type="pres">
      <dgm:prSet presAssocID="{7C46A016-617D-A544-8B66-374BAFC1274C}" presName="sibTrans" presStyleCnt="0"/>
      <dgm:spPr/>
    </dgm:pt>
    <dgm:pt modelId="{183286D2-1813-DB4F-863D-AEE4F2199165}" type="pres">
      <dgm:prSet presAssocID="{72EDD8C2-FA07-E44F-A874-AAEB90292233}" presName="compNode" presStyleCnt="0"/>
      <dgm:spPr/>
    </dgm:pt>
    <dgm:pt modelId="{7C03F67D-6AE9-504A-8C12-9385966BFBBC}" type="pres">
      <dgm:prSet presAssocID="{72EDD8C2-FA07-E44F-A874-AAEB9029223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tective female with solid fill"/>
        </a:ext>
      </dgm:extLst>
    </dgm:pt>
    <dgm:pt modelId="{8868FF8A-B59E-8F48-8E0D-06A32ACDA446}" type="pres">
      <dgm:prSet presAssocID="{72EDD8C2-FA07-E44F-A874-AAEB90292233}" presName="spaceRect" presStyleCnt="0"/>
      <dgm:spPr/>
    </dgm:pt>
    <dgm:pt modelId="{9CB94A0E-2DB0-1F4F-9E72-FE955AF7ADEF}" type="pres">
      <dgm:prSet presAssocID="{72EDD8C2-FA07-E44F-A874-AAEB90292233}" presName="textRect" presStyleLbl="revTx" presStyleIdx="2" presStyleCnt="4">
        <dgm:presLayoutVars>
          <dgm:chMax val="1"/>
          <dgm:chPref val="1"/>
        </dgm:presLayoutVars>
      </dgm:prSet>
      <dgm:spPr/>
    </dgm:pt>
    <dgm:pt modelId="{8153088A-7253-2245-BD42-F3322D1D53B5}" type="pres">
      <dgm:prSet presAssocID="{F288F516-6C48-D44C-B2EB-6DECB52AB518}"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3" presStyleCnt="4">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D9FF507-9987-0945-94D3-29B5A4A49E92}" srcId="{9D5C0EF8-627D-412B-971D-24A0610B15B2}" destId="{72EDD8C2-FA07-E44F-A874-AAEB90292233}" srcOrd="2" destOrd="0" parTransId="{243AFBAB-D8F7-9D41-A9A2-8141114EB053}" sibTransId="{F288F516-6C48-D44C-B2EB-6DECB52AB518}"/>
    <dgm:cxn modelId="{3188D061-28DF-44FC-ADF6-22C6F748A6B9}" srcId="{9D5C0EF8-627D-412B-971D-24A0610B15B2}" destId="{AECA0286-52F5-4F2E-A552-2D841A602238}" srcOrd="0" destOrd="0" parTransId="{818B0696-AB57-4357-86C4-B65E4EEE7004}" sibTransId="{5E99C361-B0F0-4A73-9894-38753412569F}"/>
    <dgm:cxn modelId="{63FFDD8A-D4E6-F24D-922E-FE3A5C52357D}" type="presOf" srcId="{72EDD8C2-FA07-E44F-A874-AAEB90292233}" destId="{9CB94A0E-2DB0-1F4F-9E72-FE955AF7ADEF}"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3"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15AB6696-52E5-574B-A12E-FECB8F148413}" type="presParOf" srcId="{3024C295-A03C-412C-9933-B1C75E4A5781}" destId="{183286D2-1813-DB4F-863D-AEE4F2199165}" srcOrd="4" destOrd="0" presId="urn:microsoft.com/office/officeart/2018/2/layout/IconLabelList"/>
    <dgm:cxn modelId="{5BA04115-BCB6-6D4B-B949-8A0E588BE3FB}" type="presParOf" srcId="{183286D2-1813-DB4F-863D-AEE4F2199165}" destId="{7C03F67D-6AE9-504A-8C12-9385966BFBBC}" srcOrd="0" destOrd="0" presId="urn:microsoft.com/office/officeart/2018/2/layout/IconLabelList"/>
    <dgm:cxn modelId="{9F46F619-2677-8742-A8DA-D5634A414724}" type="presParOf" srcId="{183286D2-1813-DB4F-863D-AEE4F2199165}" destId="{8868FF8A-B59E-8F48-8E0D-06A32ACDA446}" srcOrd="1" destOrd="0" presId="urn:microsoft.com/office/officeart/2018/2/layout/IconLabelList"/>
    <dgm:cxn modelId="{2FA21CAB-6C1D-8D46-809E-60F8F9CC0241}" type="presParOf" srcId="{183286D2-1813-DB4F-863D-AEE4F2199165}" destId="{9CB94A0E-2DB0-1F4F-9E72-FE955AF7ADEF}" srcOrd="2" destOrd="0" presId="urn:microsoft.com/office/officeart/2018/2/layout/IconLabelList"/>
    <dgm:cxn modelId="{888FBD70-89DC-3F41-BD4C-4F2A29A70D69}" type="presParOf" srcId="{3024C295-A03C-412C-9933-B1C75E4A5781}" destId="{8153088A-7253-2245-BD42-F3322D1D53B5}" srcOrd="5" destOrd="0" presId="urn:microsoft.com/office/officeart/2018/2/layout/IconLabelList"/>
    <dgm:cxn modelId="{EA46A8DF-DC1E-F847-8628-43AB1337277C}" type="presParOf" srcId="{3024C295-A03C-412C-9933-B1C75E4A5781}" destId="{81BE6CC4-519D-4EF7-8004-FA731A31EF7E}" srcOrd="6"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AD5EFB-B915-4B48-AE7B-5CA0271798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79ECB6-9176-49EB-8062-BB4C3EEB717D}">
      <dgm:prSet/>
      <dgm:spPr/>
      <dgm:t>
        <a:bodyPr/>
        <a:lstStyle/>
        <a:p>
          <a:r>
            <a:rPr lang="nl-NL"/>
            <a:t>What would Gemini 2.0 access mean for you; your job, your life?</a:t>
          </a:r>
          <a:endParaRPr lang="en-US"/>
        </a:p>
      </dgm:t>
    </dgm:pt>
    <dgm:pt modelId="{3B9E699E-B676-4859-8CE1-0B3A112C64DD}" type="parTrans" cxnId="{F8932C93-0AB0-4053-9423-E1DB4B264549}">
      <dgm:prSet/>
      <dgm:spPr/>
      <dgm:t>
        <a:bodyPr/>
        <a:lstStyle/>
        <a:p>
          <a:endParaRPr lang="en-US"/>
        </a:p>
      </dgm:t>
    </dgm:pt>
    <dgm:pt modelId="{3DC72950-CEB2-46B5-82DD-4A61FA93CBD6}" type="sibTrans" cxnId="{F8932C93-0AB0-4053-9423-E1DB4B264549}">
      <dgm:prSet/>
      <dgm:spPr/>
      <dgm:t>
        <a:bodyPr/>
        <a:lstStyle/>
        <a:p>
          <a:endParaRPr lang="en-US"/>
        </a:p>
      </dgm:t>
    </dgm:pt>
    <dgm:pt modelId="{61BA98AC-CC1E-4E7D-82EC-9133F46B2720}">
      <dgm:prSet/>
      <dgm:spPr/>
      <dgm:t>
        <a:bodyPr/>
        <a:lstStyle/>
        <a:p>
          <a:r>
            <a:rPr lang="nl-NL"/>
            <a:t>Think of 2 use cases for chemical hazard assessment, discuss them</a:t>
          </a:r>
          <a:endParaRPr lang="en-US"/>
        </a:p>
      </dgm:t>
    </dgm:pt>
    <dgm:pt modelId="{28495DDF-EDE1-4F6F-8746-76F2781EC806}" type="parTrans" cxnId="{EBA87AE5-E5DE-4988-BCFC-17CC68D66E7E}">
      <dgm:prSet/>
      <dgm:spPr/>
      <dgm:t>
        <a:bodyPr/>
        <a:lstStyle/>
        <a:p>
          <a:endParaRPr lang="en-US"/>
        </a:p>
      </dgm:t>
    </dgm:pt>
    <dgm:pt modelId="{48E97410-287B-4E95-B994-9533DF276B1C}" type="sibTrans" cxnId="{EBA87AE5-E5DE-4988-BCFC-17CC68D66E7E}">
      <dgm:prSet/>
      <dgm:spPr/>
      <dgm:t>
        <a:bodyPr/>
        <a:lstStyle/>
        <a:p>
          <a:endParaRPr lang="en-US"/>
        </a:p>
      </dgm:t>
    </dgm:pt>
    <dgm:pt modelId="{8559512F-D68E-4F25-B92B-0E27A4340C30}">
      <dgm:prSet/>
      <dgm:spPr/>
      <dgm:t>
        <a:bodyPr/>
        <a:lstStyle/>
        <a:p>
          <a:r>
            <a:rPr lang="nl-NL" dirty="0"/>
            <a:t>We take 5 minutes </a:t>
          </a:r>
          <a:r>
            <a:rPr lang="nl-NL" dirty="0" err="1"/>
            <a:t>to</a:t>
          </a:r>
          <a:r>
            <a:rPr lang="nl-NL" dirty="0"/>
            <a:t> </a:t>
          </a:r>
          <a:r>
            <a:rPr lang="nl-NL" dirty="0" err="1"/>
            <a:t>discuss</a:t>
          </a:r>
          <a:r>
            <a:rPr lang="nl-NL" dirty="0"/>
            <a:t> </a:t>
          </a:r>
          <a:r>
            <a:rPr lang="nl-NL" dirty="0" err="1"/>
            <a:t>this</a:t>
          </a:r>
          <a:r>
            <a:rPr lang="nl-NL" dirty="0"/>
            <a:t>, </a:t>
          </a:r>
          <a:r>
            <a:rPr lang="nl-NL" dirty="0" err="1"/>
            <a:t>than</a:t>
          </a:r>
          <a:r>
            <a:rPr lang="nl-NL" dirty="0"/>
            <a:t> I </a:t>
          </a:r>
          <a:r>
            <a:rPr lang="nl-NL" dirty="0" err="1"/>
            <a:t>will</a:t>
          </a:r>
          <a:r>
            <a:rPr lang="nl-NL" dirty="0"/>
            <a:t> </a:t>
          </a:r>
          <a:r>
            <a:rPr lang="nl-NL" dirty="0" err="1"/>
            <a:t>ask</a:t>
          </a:r>
          <a:r>
            <a:rPr lang="nl-NL" dirty="0"/>
            <a:t> </a:t>
          </a:r>
          <a:r>
            <a:rPr lang="nl-NL" dirty="0" err="1"/>
            <a:t>some</a:t>
          </a:r>
          <a:r>
            <a:rPr lang="nl-NL" dirty="0"/>
            <a:t> </a:t>
          </a:r>
          <a:r>
            <a:rPr lang="nl-NL" dirty="0" err="1"/>
            <a:t>duos</a:t>
          </a:r>
          <a:r>
            <a:rPr lang="nl-NL" dirty="0"/>
            <a:t> </a:t>
          </a:r>
          <a:r>
            <a:rPr lang="nl-NL" dirty="0" err="1"/>
            <a:t>to</a:t>
          </a:r>
          <a:r>
            <a:rPr lang="nl-NL" dirty="0"/>
            <a:t> share </a:t>
          </a:r>
          <a:r>
            <a:rPr lang="nl-NL" dirty="0" err="1"/>
            <a:t>their</a:t>
          </a:r>
          <a:r>
            <a:rPr lang="nl-NL" dirty="0"/>
            <a:t> </a:t>
          </a:r>
          <a:r>
            <a:rPr lang="nl-NL" dirty="0" err="1"/>
            <a:t>thoughts</a:t>
          </a:r>
          <a:endParaRPr lang="en-US" dirty="0"/>
        </a:p>
      </dgm:t>
    </dgm:pt>
    <dgm:pt modelId="{4136DB81-98F1-43A4-B031-6D5D962C0F7C}" type="parTrans" cxnId="{8DDA8137-7D6F-42BC-AFE5-7775D38AA680}">
      <dgm:prSet/>
      <dgm:spPr/>
      <dgm:t>
        <a:bodyPr/>
        <a:lstStyle/>
        <a:p>
          <a:endParaRPr lang="en-US"/>
        </a:p>
      </dgm:t>
    </dgm:pt>
    <dgm:pt modelId="{C31AD1DD-D134-4133-8337-905C2D41CC4E}" type="sibTrans" cxnId="{8DDA8137-7D6F-42BC-AFE5-7775D38AA680}">
      <dgm:prSet/>
      <dgm:spPr/>
      <dgm:t>
        <a:bodyPr/>
        <a:lstStyle/>
        <a:p>
          <a:endParaRPr lang="en-US"/>
        </a:p>
      </dgm:t>
    </dgm:pt>
    <dgm:pt modelId="{C052E51C-8F03-443D-A89A-260166E74CF0}" type="pres">
      <dgm:prSet presAssocID="{78AD5EFB-B915-4B48-AE7B-5CA027179888}" presName="root" presStyleCnt="0">
        <dgm:presLayoutVars>
          <dgm:dir/>
          <dgm:resizeHandles val="exact"/>
        </dgm:presLayoutVars>
      </dgm:prSet>
      <dgm:spPr/>
    </dgm:pt>
    <dgm:pt modelId="{648008DD-925E-4611-BF1B-79F019354DBB}" type="pres">
      <dgm:prSet presAssocID="{0779ECB6-9176-49EB-8062-BB4C3EEB717D}" presName="compNode" presStyleCnt="0"/>
      <dgm:spPr/>
    </dgm:pt>
    <dgm:pt modelId="{1CEF4E7D-7950-482B-B624-D6D2E81EC0C8}" type="pres">
      <dgm:prSet presAssocID="{0779ECB6-9176-49EB-8062-BB4C3EEB717D}" presName="bgRect" presStyleLbl="bgShp" presStyleIdx="0" presStyleCnt="3"/>
      <dgm:spPr/>
    </dgm:pt>
    <dgm:pt modelId="{90599DFE-6F9B-4C0A-89CD-E2B825AFC045}" type="pres">
      <dgm:prSet presAssocID="{0779ECB6-9176-49EB-8062-BB4C3EEB7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EC873467-3037-4953-BCC6-28B923E0E1D2}" type="pres">
      <dgm:prSet presAssocID="{0779ECB6-9176-49EB-8062-BB4C3EEB717D}" presName="spaceRect" presStyleCnt="0"/>
      <dgm:spPr/>
    </dgm:pt>
    <dgm:pt modelId="{C529F409-2BC8-4074-B3D4-24E6198B6A8B}" type="pres">
      <dgm:prSet presAssocID="{0779ECB6-9176-49EB-8062-BB4C3EEB717D}" presName="parTx" presStyleLbl="revTx" presStyleIdx="0" presStyleCnt="3">
        <dgm:presLayoutVars>
          <dgm:chMax val="0"/>
          <dgm:chPref val="0"/>
        </dgm:presLayoutVars>
      </dgm:prSet>
      <dgm:spPr/>
    </dgm:pt>
    <dgm:pt modelId="{995964D1-1839-410F-AAEF-DCE947C2F2F1}" type="pres">
      <dgm:prSet presAssocID="{3DC72950-CEB2-46B5-82DD-4A61FA93CBD6}" presName="sibTrans" presStyleCnt="0"/>
      <dgm:spPr/>
    </dgm:pt>
    <dgm:pt modelId="{B9F17CA0-BB4A-45A8-A68D-8E5406085DB5}" type="pres">
      <dgm:prSet presAssocID="{61BA98AC-CC1E-4E7D-82EC-9133F46B2720}" presName="compNode" presStyleCnt="0"/>
      <dgm:spPr/>
    </dgm:pt>
    <dgm:pt modelId="{BFA69CDE-9597-41B7-B0E8-C8F76BD9307B}" type="pres">
      <dgm:prSet presAssocID="{61BA98AC-CC1E-4E7D-82EC-9133F46B2720}" presName="bgRect" presStyleLbl="bgShp" presStyleIdx="1" presStyleCnt="3"/>
      <dgm:spPr/>
    </dgm:pt>
    <dgm:pt modelId="{58E60C9C-19A2-4EB8-AB68-32142EF420E3}" type="pres">
      <dgm:prSet presAssocID="{61BA98AC-CC1E-4E7D-82EC-9133F46B2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ger"/>
        </a:ext>
      </dgm:extLst>
    </dgm:pt>
    <dgm:pt modelId="{CA31E992-3AC4-4BDD-A94C-C4BE91124D2A}" type="pres">
      <dgm:prSet presAssocID="{61BA98AC-CC1E-4E7D-82EC-9133F46B2720}" presName="spaceRect" presStyleCnt="0"/>
      <dgm:spPr/>
    </dgm:pt>
    <dgm:pt modelId="{4CC8E5F4-EB57-4CBC-9EE8-2CBB763B7F81}" type="pres">
      <dgm:prSet presAssocID="{61BA98AC-CC1E-4E7D-82EC-9133F46B2720}" presName="parTx" presStyleLbl="revTx" presStyleIdx="1" presStyleCnt="3">
        <dgm:presLayoutVars>
          <dgm:chMax val="0"/>
          <dgm:chPref val="0"/>
        </dgm:presLayoutVars>
      </dgm:prSet>
      <dgm:spPr/>
    </dgm:pt>
    <dgm:pt modelId="{D5959BA7-2AF7-4922-8368-39921F1C7540}" type="pres">
      <dgm:prSet presAssocID="{48E97410-287B-4E95-B994-9533DF276B1C}" presName="sibTrans" presStyleCnt="0"/>
      <dgm:spPr/>
    </dgm:pt>
    <dgm:pt modelId="{5E61AFA2-E62D-494E-997F-BA50FBD9FC16}" type="pres">
      <dgm:prSet presAssocID="{8559512F-D68E-4F25-B92B-0E27A4340C30}" presName="compNode" presStyleCnt="0"/>
      <dgm:spPr/>
    </dgm:pt>
    <dgm:pt modelId="{AFB21DFA-A270-4A45-9C38-A7E13B2FEE37}" type="pres">
      <dgm:prSet presAssocID="{8559512F-D68E-4F25-B92B-0E27A4340C30}" presName="bgRect" presStyleLbl="bgShp" presStyleIdx="2" presStyleCnt="3"/>
      <dgm:spPr/>
    </dgm:pt>
    <dgm:pt modelId="{67732644-B852-485E-AA6B-6C458A06C8A7}" type="pres">
      <dgm:prSet presAssocID="{8559512F-D68E-4F25-B92B-0E27A4340C3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B87F5ED8-335D-49D7-B769-74DBE3EDD9E5}" type="pres">
      <dgm:prSet presAssocID="{8559512F-D68E-4F25-B92B-0E27A4340C30}" presName="spaceRect" presStyleCnt="0"/>
      <dgm:spPr/>
    </dgm:pt>
    <dgm:pt modelId="{67A49C7A-8FB7-403E-984A-011845259188}" type="pres">
      <dgm:prSet presAssocID="{8559512F-D68E-4F25-B92B-0E27A4340C30}" presName="parTx" presStyleLbl="revTx" presStyleIdx="2" presStyleCnt="3">
        <dgm:presLayoutVars>
          <dgm:chMax val="0"/>
          <dgm:chPref val="0"/>
        </dgm:presLayoutVars>
      </dgm:prSet>
      <dgm:spPr/>
    </dgm:pt>
  </dgm:ptLst>
  <dgm:cxnLst>
    <dgm:cxn modelId="{8DDA8137-7D6F-42BC-AFE5-7775D38AA680}" srcId="{78AD5EFB-B915-4B48-AE7B-5CA027179888}" destId="{8559512F-D68E-4F25-B92B-0E27A4340C30}" srcOrd="2" destOrd="0" parTransId="{4136DB81-98F1-43A4-B031-6D5D962C0F7C}" sibTransId="{C31AD1DD-D134-4133-8337-905C2D41CC4E}"/>
    <dgm:cxn modelId="{0D1B6340-7888-4A19-B0F7-A7F759C456D6}" type="presOf" srcId="{78AD5EFB-B915-4B48-AE7B-5CA027179888}" destId="{C052E51C-8F03-443D-A89A-260166E74CF0}" srcOrd="0" destOrd="0" presId="urn:microsoft.com/office/officeart/2018/2/layout/IconVerticalSolidList"/>
    <dgm:cxn modelId="{94545B4C-818F-43F4-B759-B5B1B8BB5C88}" type="presOf" srcId="{61BA98AC-CC1E-4E7D-82EC-9133F46B2720}" destId="{4CC8E5F4-EB57-4CBC-9EE8-2CBB763B7F81}" srcOrd="0" destOrd="0" presId="urn:microsoft.com/office/officeart/2018/2/layout/IconVerticalSolidList"/>
    <dgm:cxn modelId="{F8932C93-0AB0-4053-9423-E1DB4B264549}" srcId="{78AD5EFB-B915-4B48-AE7B-5CA027179888}" destId="{0779ECB6-9176-49EB-8062-BB4C3EEB717D}" srcOrd="0" destOrd="0" parTransId="{3B9E699E-B676-4859-8CE1-0B3A112C64DD}" sibTransId="{3DC72950-CEB2-46B5-82DD-4A61FA93CBD6}"/>
    <dgm:cxn modelId="{48AFA0BB-5B5D-4D7F-8128-209575392632}" type="presOf" srcId="{0779ECB6-9176-49EB-8062-BB4C3EEB717D}" destId="{C529F409-2BC8-4074-B3D4-24E6198B6A8B}" srcOrd="0" destOrd="0" presId="urn:microsoft.com/office/officeart/2018/2/layout/IconVerticalSolidList"/>
    <dgm:cxn modelId="{EBA87AE5-E5DE-4988-BCFC-17CC68D66E7E}" srcId="{78AD5EFB-B915-4B48-AE7B-5CA027179888}" destId="{61BA98AC-CC1E-4E7D-82EC-9133F46B2720}" srcOrd="1" destOrd="0" parTransId="{28495DDF-EDE1-4F6F-8746-76F2781EC806}" sibTransId="{48E97410-287B-4E95-B994-9533DF276B1C}"/>
    <dgm:cxn modelId="{E9F079F0-0AC3-40FD-B55C-F4DF1F8AC040}" type="presOf" srcId="{8559512F-D68E-4F25-B92B-0E27A4340C30}" destId="{67A49C7A-8FB7-403E-984A-011845259188}" srcOrd="0" destOrd="0" presId="urn:microsoft.com/office/officeart/2018/2/layout/IconVerticalSolidList"/>
    <dgm:cxn modelId="{30FB3C7A-8FBB-4807-8754-AA2F4808FF2F}" type="presParOf" srcId="{C052E51C-8F03-443D-A89A-260166E74CF0}" destId="{648008DD-925E-4611-BF1B-79F019354DBB}" srcOrd="0" destOrd="0" presId="urn:microsoft.com/office/officeart/2018/2/layout/IconVerticalSolidList"/>
    <dgm:cxn modelId="{50EBD3A4-715E-419C-BE19-45F8ED1FD418}" type="presParOf" srcId="{648008DD-925E-4611-BF1B-79F019354DBB}" destId="{1CEF4E7D-7950-482B-B624-D6D2E81EC0C8}" srcOrd="0" destOrd="0" presId="urn:microsoft.com/office/officeart/2018/2/layout/IconVerticalSolidList"/>
    <dgm:cxn modelId="{C7609D44-51AA-46BB-87A1-D87E2D16BE6B}" type="presParOf" srcId="{648008DD-925E-4611-BF1B-79F019354DBB}" destId="{90599DFE-6F9B-4C0A-89CD-E2B825AFC045}" srcOrd="1" destOrd="0" presId="urn:microsoft.com/office/officeart/2018/2/layout/IconVerticalSolidList"/>
    <dgm:cxn modelId="{10546446-C205-4D4B-AC1F-CB0C4B1328E4}" type="presParOf" srcId="{648008DD-925E-4611-BF1B-79F019354DBB}" destId="{EC873467-3037-4953-BCC6-28B923E0E1D2}" srcOrd="2" destOrd="0" presId="urn:microsoft.com/office/officeart/2018/2/layout/IconVerticalSolidList"/>
    <dgm:cxn modelId="{395C6898-0E24-4196-A3CD-37ADA7B699BB}" type="presParOf" srcId="{648008DD-925E-4611-BF1B-79F019354DBB}" destId="{C529F409-2BC8-4074-B3D4-24E6198B6A8B}" srcOrd="3" destOrd="0" presId="urn:microsoft.com/office/officeart/2018/2/layout/IconVerticalSolidList"/>
    <dgm:cxn modelId="{34DFDA1F-C4C4-4C67-B5E0-D13DEDAB323F}" type="presParOf" srcId="{C052E51C-8F03-443D-A89A-260166E74CF0}" destId="{995964D1-1839-410F-AAEF-DCE947C2F2F1}" srcOrd="1" destOrd="0" presId="urn:microsoft.com/office/officeart/2018/2/layout/IconVerticalSolidList"/>
    <dgm:cxn modelId="{2C7E50ED-DE8B-403D-947E-0B381E67F013}" type="presParOf" srcId="{C052E51C-8F03-443D-A89A-260166E74CF0}" destId="{B9F17CA0-BB4A-45A8-A68D-8E5406085DB5}" srcOrd="2" destOrd="0" presId="urn:microsoft.com/office/officeart/2018/2/layout/IconVerticalSolidList"/>
    <dgm:cxn modelId="{8ACD7171-E441-46C8-A968-23B50D935D3F}" type="presParOf" srcId="{B9F17CA0-BB4A-45A8-A68D-8E5406085DB5}" destId="{BFA69CDE-9597-41B7-B0E8-C8F76BD9307B}" srcOrd="0" destOrd="0" presId="urn:microsoft.com/office/officeart/2018/2/layout/IconVerticalSolidList"/>
    <dgm:cxn modelId="{8ACA0FB8-8160-4229-B73A-74DDF5B4F306}" type="presParOf" srcId="{B9F17CA0-BB4A-45A8-A68D-8E5406085DB5}" destId="{58E60C9C-19A2-4EB8-AB68-32142EF420E3}" srcOrd="1" destOrd="0" presId="urn:microsoft.com/office/officeart/2018/2/layout/IconVerticalSolidList"/>
    <dgm:cxn modelId="{164236CD-04F8-4DE7-A809-A46E26B0DB1C}" type="presParOf" srcId="{B9F17CA0-BB4A-45A8-A68D-8E5406085DB5}" destId="{CA31E992-3AC4-4BDD-A94C-C4BE91124D2A}" srcOrd="2" destOrd="0" presId="urn:microsoft.com/office/officeart/2018/2/layout/IconVerticalSolidList"/>
    <dgm:cxn modelId="{112B25A6-596F-4CFA-B451-9FACAD57A13B}" type="presParOf" srcId="{B9F17CA0-BB4A-45A8-A68D-8E5406085DB5}" destId="{4CC8E5F4-EB57-4CBC-9EE8-2CBB763B7F81}" srcOrd="3" destOrd="0" presId="urn:microsoft.com/office/officeart/2018/2/layout/IconVerticalSolidList"/>
    <dgm:cxn modelId="{9CE2F0B2-F075-466C-986E-3C474D54FAEB}" type="presParOf" srcId="{C052E51C-8F03-443D-A89A-260166E74CF0}" destId="{D5959BA7-2AF7-4922-8368-39921F1C7540}" srcOrd="3" destOrd="0" presId="urn:microsoft.com/office/officeart/2018/2/layout/IconVerticalSolidList"/>
    <dgm:cxn modelId="{FC6E7EDE-EAAC-443D-9F76-7308A69135DE}" type="presParOf" srcId="{C052E51C-8F03-443D-A89A-260166E74CF0}" destId="{5E61AFA2-E62D-494E-997F-BA50FBD9FC16}" srcOrd="4" destOrd="0" presId="urn:microsoft.com/office/officeart/2018/2/layout/IconVerticalSolidList"/>
    <dgm:cxn modelId="{CA91FADA-F098-44CD-BD4F-8A9A171BFE9E}" type="presParOf" srcId="{5E61AFA2-E62D-494E-997F-BA50FBD9FC16}" destId="{AFB21DFA-A270-4A45-9C38-A7E13B2FEE37}" srcOrd="0" destOrd="0" presId="urn:microsoft.com/office/officeart/2018/2/layout/IconVerticalSolidList"/>
    <dgm:cxn modelId="{AB172522-2018-4249-85CA-8A160D710034}" type="presParOf" srcId="{5E61AFA2-E62D-494E-997F-BA50FBD9FC16}" destId="{67732644-B852-485E-AA6B-6C458A06C8A7}" srcOrd="1" destOrd="0" presId="urn:microsoft.com/office/officeart/2018/2/layout/IconVerticalSolidList"/>
    <dgm:cxn modelId="{BE7D8139-BC2B-4F17-9EB9-6A9825CB42E1}" type="presParOf" srcId="{5E61AFA2-E62D-494E-997F-BA50FBD9FC16}" destId="{B87F5ED8-335D-49D7-B769-74DBE3EDD9E5}" srcOrd="2" destOrd="0" presId="urn:microsoft.com/office/officeart/2018/2/layout/IconVerticalSolidList"/>
    <dgm:cxn modelId="{9E2D4E8D-A528-4E66-8479-D05D5606AF81}" type="presParOf" srcId="{5E61AFA2-E62D-494E-997F-BA50FBD9FC16}" destId="{67A49C7A-8FB7-403E-984A-011845259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909581" y="488911"/>
          <a:ext cx="1259653" cy="12596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39792" y="2132902"/>
          <a:ext cx="27992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Latest developments in AI</a:t>
          </a:r>
        </a:p>
      </dsp:txBody>
      <dsp:txXfrm>
        <a:off x="139792" y="2132902"/>
        <a:ext cx="2799230" cy="720000"/>
      </dsp:txXfrm>
    </dsp:sp>
    <dsp:sp modelId="{40F9F2A0-EE17-4B71-849C-32FACE2D9BAF}">
      <dsp:nvSpPr>
        <dsp:cNvPr id="0" name=""/>
        <dsp:cNvSpPr/>
      </dsp:nvSpPr>
      <dsp:spPr>
        <a:xfrm>
          <a:off x="4198677" y="488911"/>
          <a:ext cx="1259653" cy="12596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3428889" y="2132902"/>
          <a:ext cx="27992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Agent-based AI</a:t>
          </a:r>
        </a:p>
      </dsp:txBody>
      <dsp:txXfrm>
        <a:off x="3428889" y="2132902"/>
        <a:ext cx="2799230" cy="720000"/>
      </dsp:txXfrm>
    </dsp:sp>
    <dsp:sp modelId="{7C03F67D-6AE9-504A-8C12-9385966BFBBC}">
      <dsp:nvSpPr>
        <dsp:cNvPr id="0" name=""/>
        <dsp:cNvSpPr/>
      </dsp:nvSpPr>
      <dsp:spPr>
        <a:xfrm>
          <a:off x="909581" y="3552710"/>
          <a:ext cx="1259653" cy="12596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94A0E-2DB0-1F4F-9E72-FE955AF7ADEF}">
      <dsp:nvSpPr>
        <dsp:cNvPr id="0" name=""/>
        <dsp:cNvSpPr/>
      </dsp:nvSpPr>
      <dsp:spPr>
        <a:xfrm>
          <a:off x="139792" y="5196701"/>
          <a:ext cx="27992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Demo of Agents in action</a:t>
          </a:r>
        </a:p>
      </dsp:txBody>
      <dsp:txXfrm>
        <a:off x="139792" y="5196701"/>
        <a:ext cx="2799230" cy="720000"/>
      </dsp:txXfrm>
    </dsp:sp>
    <dsp:sp modelId="{01C15E95-BFBE-4993-BF38-115A5E28E967}">
      <dsp:nvSpPr>
        <dsp:cNvPr id="0" name=""/>
        <dsp:cNvSpPr/>
      </dsp:nvSpPr>
      <dsp:spPr>
        <a:xfrm>
          <a:off x="4198677" y="3552710"/>
          <a:ext cx="1259653" cy="12596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3428889" y="5196701"/>
          <a:ext cx="27992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AI Dilemmas</a:t>
          </a:r>
          <a:endParaRPr lang="en-US" sz="2000" b="1" kern="1200" dirty="0">
            <a:latin typeface="Aptos Narrow" panose="020B0004020202020204" pitchFamily="34" charset="0"/>
          </a:endParaRPr>
        </a:p>
      </dsp:txBody>
      <dsp:txXfrm>
        <a:off x="3428889" y="5196701"/>
        <a:ext cx="279923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4E7D-7950-482B-B624-D6D2E81EC0C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99DFE-6F9B-4C0A-89CD-E2B825AFC04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9F409-2BC8-4074-B3D4-24E6198B6A8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What would Gemini 2.0 access mean for you; your job, your life?</a:t>
          </a:r>
          <a:endParaRPr lang="en-US" sz="2500" kern="1200"/>
        </a:p>
      </dsp:txBody>
      <dsp:txXfrm>
        <a:off x="1939533" y="717"/>
        <a:ext cx="4362067" cy="1679249"/>
      </dsp:txXfrm>
    </dsp:sp>
    <dsp:sp modelId="{BFA69CDE-9597-41B7-B0E8-C8F76BD9307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60C9C-19A2-4EB8-AB68-32142EF420E3}">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E5F4-EB57-4CBC-9EE8-2CBB763B7F81}">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Think of 2 use cases for chemical hazard assessment, discuss them</a:t>
          </a:r>
          <a:endParaRPr lang="en-US" sz="2500" kern="1200"/>
        </a:p>
      </dsp:txBody>
      <dsp:txXfrm>
        <a:off x="1939533" y="2099779"/>
        <a:ext cx="4362067" cy="1679249"/>
      </dsp:txXfrm>
    </dsp:sp>
    <dsp:sp modelId="{AFB21DFA-A270-4A45-9C38-A7E13B2FEE3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32644-B852-485E-AA6B-6C458A06C8A7}">
      <dsp:nvSpPr>
        <dsp:cNvPr id="0" name=""/>
        <dsp:cNvSpPr/>
      </dsp:nvSpPr>
      <dsp:spPr>
        <a:xfrm>
          <a:off x="507973" y="4576672"/>
          <a:ext cx="923587" cy="9235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A49C7A-8FB7-403E-984A-01184525918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dirty="0"/>
            <a:t>We take 5 minutes </a:t>
          </a:r>
          <a:r>
            <a:rPr lang="nl-NL" sz="2500" kern="1200" dirty="0" err="1"/>
            <a:t>to</a:t>
          </a:r>
          <a:r>
            <a:rPr lang="nl-NL" sz="2500" kern="1200" dirty="0"/>
            <a:t> </a:t>
          </a:r>
          <a:r>
            <a:rPr lang="nl-NL" sz="2500" kern="1200" dirty="0" err="1"/>
            <a:t>discuss</a:t>
          </a:r>
          <a:r>
            <a:rPr lang="nl-NL" sz="2500" kern="1200" dirty="0"/>
            <a:t> </a:t>
          </a:r>
          <a:r>
            <a:rPr lang="nl-NL" sz="2500" kern="1200" dirty="0" err="1"/>
            <a:t>this</a:t>
          </a:r>
          <a:r>
            <a:rPr lang="nl-NL" sz="2500" kern="1200" dirty="0"/>
            <a:t>, </a:t>
          </a:r>
          <a:r>
            <a:rPr lang="nl-NL" sz="2500" kern="1200" dirty="0" err="1"/>
            <a:t>than</a:t>
          </a:r>
          <a:r>
            <a:rPr lang="nl-NL" sz="2500" kern="1200" dirty="0"/>
            <a:t> I </a:t>
          </a:r>
          <a:r>
            <a:rPr lang="nl-NL" sz="2500" kern="1200" dirty="0" err="1"/>
            <a:t>will</a:t>
          </a:r>
          <a:r>
            <a:rPr lang="nl-NL" sz="2500" kern="1200" dirty="0"/>
            <a:t> </a:t>
          </a:r>
          <a:r>
            <a:rPr lang="nl-NL" sz="2500" kern="1200" dirty="0" err="1"/>
            <a:t>ask</a:t>
          </a:r>
          <a:r>
            <a:rPr lang="nl-NL" sz="2500" kern="1200" dirty="0"/>
            <a:t> </a:t>
          </a:r>
          <a:r>
            <a:rPr lang="nl-NL" sz="2500" kern="1200" dirty="0" err="1"/>
            <a:t>some</a:t>
          </a:r>
          <a:r>
            <a:rPr lang="nl-NL" sz="2500" kern="1200" dirty="0"/>
            <a:t> </a:t>
          </a:r>
          <a:r>
            <a:rPr lang="nl-NL" sz="2500" kern="1200" dirty="0" err="1"/>
            <a:t>duos</a:t>
          </a:r>
          <a:r>
            <a:rPr lang="nl-NL" sz="2500" kern="1200" dirty="0"/>
            <a:t> </a:t>
          </a:r>
          <a:r>
            <a:rPr lang="nl-NL" sz="2500" kern="1200" dirty="0" err="1"/>
            <a:t>to</a:t>
          </a:r>
          <a:r>
            <a:rPr lang="nl-NL" sz="2500" kern="1200" dirty="0"/>
            <a:t> share </a:t>
          </a:r>
          <a:r>
            <a:rPr lang="nl-NL" sz="2500" kern="1200" dirty="0" err="1"/>
            <a:t>their</a:t>
          </a:r>
          <a:r>
            <a:rPr lang="nl-NL" sz="2500" kern="1200" dirty="0"/>
            <a:t> </a:t>
          </a:r>
          <a:r>
            <a:rPr lang="nl-NL" sz="2500" kern="1200" dirty="0" err="1"/>
            <a:t>thoughts</a:t>
          </a:r>
          <a:endParaRPr lang="en-US" sz="2500" kern="1200" dirty="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777EE-62A1-874A-A40F-507424D09CB5}"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B9917-4CF9-DF45-9853-825B931BF2F9}" type="slidenum">
              <a:rPr lang="nl-NL" smtClean="0"/>
              <a:t>‹#›</a:t>
            </a:fld>
            <a:endParaRPr lang="nl-NL"/>
          </a:p>
        </p:txBody>
      </p:sp>
    </p:spTree>
    <p:extLst>
      <p:ext uri="{BB962C8B-B14F-4D97-AF65-F5344CB8AC3E}">
        <p14:creationId xmlns:p14="http://schemas.microsoft.com/office/powerpoint/2010/main" val="2438315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standard prompting, the AI directly answers the question by considering its keyword patterns. This results in a false response or an oversimplification of a simple question. </a:t>
            </a:r>
          </a:p>
          <a:p>
            <a:r>
              <a:rPr lang="en-GB" dirty="0"/>
              <a:t>On the other hand, the chain-of-thought prompt method structures the question into a simple step-by-step prompt. Then, it processes every component in a given order, resulting in a more accurate and reliable response.</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8365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1: Comparison of </a:t>
            </a:r>
            <a:r>
              <a:rPr lang="en-GB" dirty="0" err="1"/>
              <a:t>CoT</a:t>
            </a:r>
            <a:r>
              <a:rPr lang="en-GB" dirty="0"/>
              <a:t>, </a:t>
            </a:r>
            <a:r>
              <a:rPr lang="en-GB" dirty="0" err="1"/>
              <a:t>ToT</a:t>
            </a:r>
            <a:r>
              <a:rPr lang="en-GB" dirty="0"/>
              <a:t>, and CPO methods, where each node illustrates a step in the reasoning process, forming coherent language sequences aimed at solving a problem. The highlighted path indicates the chosen reasoning trajectory. In the </a:t>
            </a:r>
            <a:r>
              <a:rPr lang="en-GB" dirty="0" err="1"/>
              <a:t>CoT</a:t>
            </a:r>
            <a:r>
              <a:rPr lang="en-GB" dirty="0"/>
              <a:t> method, the LLM generates only one new node at each step, and all generated nodes are used to build the final reasoning path. For </a:t>
            </a:r>
            <a:r>
              <a:rPr lang="en-GB" dirty="0" err="1"/>
              <a:t>ToT</a:t>
            </a:r>
            <a:r>
              <a:rPr lang="en-GB" dirty="0"/>
              <a:t>, the LLM produces k new nodes at each step, but only the top n-best nodes are kept, with the rest being pruned. In CPO, nodes marked with a trophy represent preferred thoughts, while those marked with numbers are nodes that can be utilized to create preference data. This method uses the search tree structure from </a:t>
            </a:r>
            <a:r>
              <a:rPr lang="en-GB" dirty="0" err="1"/>
              <a:t>ToT</a:t>
            </a:r>
            <a:r>
              <a:rPr lang="en-GB" dirty="0"/>
              <a:t> to develop paired preference data, subsequently training LLMs to align with these preferences through DPO.</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9098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Arithmetic Reasoning</a:t>
            </a:r>
          </a:p>
          <a:p>
            <a:r>
              <a:rPr lang="en-GB" dirty="0"/>
              <a:t>Solving real-world math problems poses a considerable challenge for large language models. By leveraging the chain of thought prompting with a 540B parameter language model, the model offers next-level performance on two popular benchmarks: </a:t>
            </a:r>
            <a:r>
              <a:rPr lang="en-GB" dirty="0" err="1"/>
              <a:t>MultiArith</a:t>
            </a:r>
            <a:r>
              <a:rPr lang="en-GB" dirty="0"/>
              <a:t> and GSM8K. </a:t>
            </a:r>
          </a:p>
          <a:p>
            <a:r>
              <a:rPr lang="en-GB" dirty="0"/>
              <a:t>Here,  </a:t>
            </a:r>
            <a:r>
              <a:rPr lang="en-GB" dirty="0" err="1"/>
              <a:t>CoT</a:t>
            </a:r>
            <a:r>
              <a:rPr lang="en-GB" dirty="0"/>
              <a:t> prompting enables the model to tackle multi-step math problems efficiently by breaking complex problems into smaller manageable steps. Also, </a:t>
            </a:r>
            <a:r>
              <a:rPr lang="en-GB" dirty="0" err="1"/>
              <a:t>CoT</a:t>
            </a:r>
            <a:r>
              <a:rPr lang="en-GB" dirty="0"/>
              <a:t> maintains the calculations easily by not skipping or making assumptions.</a:t>
            </a:r>
          </a:p>
          <a:p>
            <a:r>
              <a:rPr lang="en-GB" dirty="0"/>
              <a:t>In general, the large language models are highly benefited through this approach, thus enhancing the accuracy and efficiency of arithmetic reasoning. Ultimately, the application represents the </a:t>
            </a:r>
            <a:r>
              <a:rPr lang="en-GB" dirty="0" err="1"/>
              <a:t>CoT’s</a:t>
            </a:r>
            <a:r>
              <a:rPr lang="en-GB" dirty="0"/>
              <a:t> ability to resolve complex problems with utmost accuracy.</a:t>
            </a:r>
          </a:p>
          <a:p>
            <a:r>
              <a:rPr lang="en-GB" b="1" dirty="0"/>
              <a:t>2. Commonsense Reasoning</a:t>
            </a:r>
          </a:p>
          <a:p>
            <a:r>
              <a:rPr lang="en-GB" dirty="0" err="1"/>
              <a:t>CoT</a:t>
            </a:r>
            <a:r>
              <a:rPr lang="en-GB" dirty="0"/>
              <a:t> prompting can do wonders in commonsense reasoning. Here, large language models break down hypothetical or situational scenarios, and then they understand and interpret the physical and human interactions, considering general knowledge.  </a:t>
            </a:r>
          </a:p>
          <a:p>
            <a:r>
              <a:rPr lang="en-GB" dirty="0"/>
              <a:t>Commonsense reasoning is applicable in various tasks, such as </a:t>
            </a:r>
            <a:r>
              <a:rPr lang="en-GB" dirty="0" err="1"/>
              <a:t>CommonsenseQA</a:t>
            </a:r>
            <a:r>
              <a:rPr lang="en-GB" dirty="0"/>
              <a:t>, </a:t>
            </a:r>
            <a:r>
              <a:rPr lang="en-GB" dirty="0" err="1"/>
              <a:t>StrategyQA</a:t>
            </a:r>
            <a:r>
              <a:rPr lang="en-GB" dirty="0"/>
              <a:t>, date understanding, and sports understanding. The performance of these tasks is directly proportional to the model size, which means it improves with an increase in model size. </a:t>
            </a:r>
          </a:p>
          <a:p>
            <a:r>
              <a:rPr lang="en-GB" dirty="0"/>
              <a:t>Here, </a:t>
            </a:r>
            <a:r>
              <a:rPr lang="en-GB" dirty="0" err="1"/>
              <a:t>CoT</a:t>
            </a:r>
            <a:r>
              <a:rPr lang="en-GB" dirty="0"/>
              <a:t> breaks down the model’s thought process by throwing the right set of prompts, and improves accuracy, particularly in the case of understanding context and inferring conclusions such as sports understanding.</a:t>
            </a:r>
          </a:p>
          <a:p>
            <a:r>
              <a:rPr lang="en-GB" b="1" dirty="0"/>
              <a:t>3. Symbolic Reasoning</a:t>
            </a:r>
          </a:p>
          <a:p>
            <a:r>
              <a:rPr lang="en-GB" dirty="0"/>
              <a:t>Symbolic reasoning is a cognitive process involving various symbols and character strings representing multiple concepts, objects, and relationships. The method further involves manipulating these symbols and leveraging logical rules to reach a conclusion. </a:t>
            </a:r>
          </a:p>
          <a:p>
            <a:r>
              <a:rPr lang="en-GB" dirty="0"/>
              <a:t>Symbolic reasoning is difficult to achieve in LLMs that leverage standard prompting, as they can’t capture the complexities of symbolic tasks. With chain-of-thought prompting, the model can implement step-by-step logic and handle various puzzles, algebraic problems, or logic games with precision.</a:t>
            </a:r>
          </a:p>
          <a:p>
            <a:r>
              <a:rPr lang="en-GB" dirty="0"/>
              <a:t>Here, </a:t>
            </a:r>
            <a:r>
              <a:rPr lang="en-GB" dirty="0" err="1"/>
              <a:t>CoT</a:t>
            </a:r>
            <a:r>
              <a:rPr lang="en-GB" dirty="0"/>
              <a:t> is useful to enhance performance in various tasks that involve evaluation, such as last-letter concatenation in a word and coin flip.</a:t>
            </a:r>
          </a:p>
          <a:p>
            <a:r>
              <a:rPr lang="en-GB" dirty="0"/>
              <a:t>This application showcases the </a:t>
            </a:r>
            <a:r>
              <a:rPr lang="en-GB" dirty="0" err="1"/>
              <a:t>CoT’s</a:t>
            </a:r>
            <a:r>
              <a:rPr lang="en-GB" dirty="0"/>
              <a:t> ability to remove all the limitations of symbolic reasoning, thus ensuring that AI becomes adaptable in different fields that involve strict logical consistency. </a:t>
            </a:r>
          </a:p>
          <a:p>
            <a:r>
              <a:rPr lang="en-GB" b="1" dirty="0"/>
              <a:t>4. Question Answering</a:t>
            </a:r>
          </a:p>
          <a:p>
            <a:r>
              <a:rPr lang="en-GB" dirty="0" err="1"/>
              <a:t>CoT</a:t>
            </a:r>
            <a:r>
              <a:rPr lang="en-GB" dirty="0"/>
              <a:t> prompting enhances the question-answering process by breaking down complex questions into smaller, digestible steps. This allows the model to interpret the question’s framework and the relationship between the components. Every component emphasizes a particular part of the question, which further allows the model to detect relevant information effortlessly.</a:t>
            </a:r>
          </a:p>
          <a:p>
            <a:r>
              <a:rPr lang="en-GB" dirty="0"/>
              <a:t>The chain of thought prompt is also responsible for multi-hop reasoning. Here, the model constantly collects and combines information from numerous sources and documents on the web. This further enhances the inference and produces more precise and nuanced answers that cover all the angles. </a:t>
            </a:r>
          </a:p>
          <a:p>
            <a:r>
              <a:rPr lang="en-GB" dirty="0"/>
              <a:t>Apart from this, </a:t>
            </a:r>
            <a:r>
              <a:rPr lang="en-GB" dirty="0" err="1"/>
              <a:t>CoT</a:t>
            </a:r>
            <a:r>
              <a:rPr lang="en-GB" dirty="0"/>
              <a:t> prompts force the model to specify the reasoning steps, which helps prevent basic errors and biases in the responses. Also, </a:t>
            </a:r>
            <a:r>
              <a:rPr lang="en-GB" dirty="0" err="1"/>
              <a:t>CoT</a:t>
            </a:r>
            <a:r>
              <a:rPr lang="en-GB" dirty="0"/>
              <a:t> gives a detailed explanation of how the LLM reached a particular conclusion.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0938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62281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25390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5034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505051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704321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49932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10050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24858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81584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6753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343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6692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8970887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165639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182626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73182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1725311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1308897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030133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1796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14457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38068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647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820209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931053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877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1865198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231084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linkedin.com/pulse/exploring-5-levels-ai-potential-implementations-each-level-colangelo-btkkf/"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openxcell.com/blog/chain-of-thought-prompt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arxiv.org/html/2406.09136v1"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31.svg"/><Relationship Id="rId7" Type="http://schemas.openxmlformats.org/officeDocument/2006/relationships/image" Target="../media/image33.svg"/><Relationship Id="rId12"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26.svg"/><Relationship Id="rId15" Type="http://schemas.openxmlformats.org/officeDocument/2006/relationships/image" Target="../media/image24.sv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5.svg"/><Relationship Id="rId1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angchain-ai.github.io/langgraph/" TargetMode="Externa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dx.doi.org/10.3389/fnins.2019.00666" TargetMode="External"/><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datadriveninvestor.com/the-chinese-obliterated-openai-a-side-by-side-comparison-of-deepseek-r1-vs-openai-o1-for-finance-93a1b4343a82" TargetMode="External"/><Relationship Id="rId2" Type="http://schemas.openxmlformats.org/officeDocument/2006/relationships/image" Target="../media/image47.png"/><Relationship Id="rId1" Type="http://schemas.openxmlformats.org/officeDocument/2006/relationships/slideLayout" Target="../slideLayouts/slideLayout13.xml"/><Relationship Id="rId4" Type="http://schemas.openxmlformats.org/officeDocument/2006/relationships/hyperlink" Target="https://www.forbes.com/sites/maryroeloffs/2025/01/27/does-deepseek-censor-its-answers-we-asked-5-questions-on-sensitive-china-topics/"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3.xml"/><Relationship Id="rId1" Type="http://schemas.openxmlformats.org/officeDocument/2006/relationships/video" Target="https://www.youtube.com/embed/Fs0t6SdODd8?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4;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94C-393D-CE95-E0BA-E6AFCB1F33B9}"/>
              </a:ext>
            </a:extLst>
          </p:cNvPr>
          <p:cNvSpPr>
            <a:spLocks noGrp="1"/>
          </p:cNvSpPr>
          <p:nvPr>
            <p:ph type="title"/>
          </p:nvPr>
        </p:nvSpPr>
        <p:spPr>
          <a:xfrm>
            <a:off x="335280" y="-99568"/>
            <a:ext cx="10515600" cy="1325563"/>
          </a:xfrm>
        </p:spPr>
        <p:txBody>
          <a:bodyPr>
            <a:normAutofit/>
          </a:bodyPr>
          <a:lstStyle/>
          <a:p>
            <a:r>
              <a:rPr lang="nl-NL" sz="3600" b="1" dirty="0"/>
              <a:t>The AI 5; </a:t>
            </a:r>
            <a:r>
              <a:rPr lang="nl-NL" sz="3600" b="1" dirty="0" err="1"/>
              <a:t>directing</a:t>
            </a:r>
            <a:r>
              <a:rPr lang="nl-NL" sz="3600" b="1" dirty="0"/>
              <a:t> </a:t>
            </a:r>
            <a:r>
              <a:rPr lang="nl-NL" sz="3600" b="1" dirty="0" err="1"/>
              <a:t>future</a:t>
            </a:r>
            <a:r>
              <a:rPr lang="nl-NL" sz="3600" b="1" dirty="0"/>
              <a:t> </a:t>
            </a:r>
            <a:r>
              <a:rPr lang="nl-NL" sz="3600" b="1" dirty="0" err="1"/>
              <a:t>developments</a:t>
            </a:r>
            <a:endParaRPr lang="nl-NL" sz="3600" b="1" dirty="0"/>
          </a:p>
        </p:txBody>
      </p:sp>
      <p:sp>
        <p:nvSpPr>
          <p:cNvPr id="3" name="Content Placeholder 2">
            <a:extLst>
              <a:ext uri="{FF2B5EF4-FFF2-40B4-BE49-F238E27FC236}">
                <a16:creationId xmlns:a16="http://schemas.microsoft.com/office/drawing/2014/main" id="{13A6DB9C-266D-568E-3B85-40C35AE51505}"/>
              </a:ext>
            </a:extLst>
          </p:cNvPr>
          <p:cNvSpPr>
            <a:spLocks noGrp="1"/>
          </p:cNvSpPr>
          <p:nvPr>
            <p:ph idx="1"/>
          </p:nvPr>
        </p:nvSpPr>
        <p:spPr>
          <a:xfrm>
            <a:off x="712470" y="1358681"/>
            <a:ext cx="10515600" cy="4351338"/>
          </a:xfrm>
        </p:spPr>
        <p:txBody>
          <a:bodyPr/>
          <a:lstStyle/>
          <a:p>
            <a:r>
              <a:rPr lang="nl-NL" dirty="0"/>
              <a:t>Level 1; </a:t>
            </a:r>
            <a:r>
              <a:rPr lang="nl-NL" dirty="0" err="1"/>
              <a:t>Conversational</a:t>
            </a:r>
            <a:r>
              <a:rPr lang="nl-NL" dirty="0"/>
              <a:t> AI*</a:t>
            </a:r>
          </a:p>
          <a:p>
            <a:r>
              <a:rPr lang="nl-NL" dirty="0"/>
              <a:t>Level 2; </a:t>
            </a:r>
            <a:r>
              <a:rPr lang="nl-NL" dirty="0" err="1"/>
              <a:t>Reasoning</a:t>
            </a:r>
            <a:r>
              <a:rPr lang="nl-NL" dirty="0"/>
              <a:t> AI*</a:t>
            </a:r>
          </a:p>
          <a:p>
            <a:r>
              <a:rPr lang="nl-NL" dirty="0"/>
              <a:t>Level 3; </a:t>
            </a:r>
            <a:r>
              <a:rPr lang="nl-NL" dirty="0" err="1"/>
              <a:t>Autonomous</a:t>
            </a:r>
            <a:r>
              <a:rPr lang="nl-NL" dirty="0"/>
              <a:t> AI </a:t>
            </a:r>
            <a:r>
              <a:rPr lang="nl-NL" dirty="0" err="1"/>
              <a:t>Agents</a:t>
            </a:r>
            <a:endParaRPr lang="nl-NL" dirty="0"/>
          </a:p>
          <a:p>
            <a:r>
              <a:rPr lang="nl-NL" dirty="0"/>
              <a:t>Level 4; AI Innovators</a:t>
            </a:r>
          </a:p>
          <a:p>
            <a:r>
              <a:rPr lang="nl-NL" dirty="0"/>
              <a:t>Level 5; AI </a:t>
            </a:r>
            <a:r>
              <a:rPr lang="nl-NL" dirty="0" err="1"/>
              <a:t>Organizations</a:t>
            </a:r>
            <a:endParaRPr lang="nl-NL" dirty="0"/>
          </a:p>
          <a:p>
            <a:endParaRPr lang="nl-NL" dirty="0"/>
          </a:p>
          <a:p>
            <a:pPr marL="0" indent="0">
              <a:buNone/>
            </a:pPr>
            <a:r>
              <a:rPr lang="nl-NL" dirty="0"/>
              <a:t>*</a:t>
            </a:r>
            <a:r>
              <a:rPr lang="nl-NL" dirty="0" err="1"/>
              <a:t>Currently</a:t>
            </a:r>
            <a:r>
              <a:rPr lang="nl-NL" dirty="0"/>
              <a:t> </a:t>
            </a:r>
            <a:r>
              <a:rPr lang="nl-NL" dirty="0" err="1"/>
              <a:t>reached</a:t>
            </a:r>
            <a:endParaRPr lang="nl-NL" dirty="0"/>
          </a:p>
        </p:txBody>
      </p:sp>
      <p:sp>
        <p:nvSpPr>
          <p:cNvPr id="4" name="Date Placeholder 3">
            <a:extLst>
              <a:ext uri="{FF2B5EF4-FFF2-40B4-BE49-F238E27FC236}">
                <a16:creationId xmlns:a16="http://schemas.microsoft.com/office/drawing/2014/main" id="{D925A392-67A4-2FC6-BFF8-197818214D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6F588AC-35EA-1CA5-CED7-9C5B26410C2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94C30CB-2530-75FF-F32C-6306F4E16A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993FA95-0C59-A6F6-204E-96A7B42FB79D}"/>
              </a:ext>
            </a:extLst>
          </p:cNvPr>
          <p:cNvSpPr txBox="1"/>
          <p:nvPr/>
        </p:nvSpPr>
        <p:spPr>
          <a:xfrm>
            <a:off x="755579" y="5854332"/>
            <a:ext cx="106808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https://www.linkedin.com/pulse/exploring-5-levels-ai-potential-implementations-each-level-colangelo-btkkf/</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632235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ain of Thought Prompting: A Guide to Enhanced AI Reasoning">
            <a:extLst>
              <a:ext uri="{FF2B5EF4-FFF2-40B4-BE49-F238E27FC236}">
                <a16:creationId xmlns:a16="http://schemas.microsoft.com/office/drawing/2014/main" id="{6BDE886D-E44A-E9AE-F826-B664A2B7C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35" y="457357"/>
            <a:ext cx="9887655" cy="61699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69775E-03F1-68F4-57DE-5321A340EF8B}"/>
              </a:ext>
            </a:extLst>
          </p:cNvPr>
          <p:cNvSpPr>
            <a:spLocks noGrp="1"/>
          </p:cNvSpPr>
          <p:nvPr>
            <p:ph type="title"/>
          </p:nvPr>
        </p:nvSpPr>
        <p:spPr>
          <a:xfrm>
            <a:off x="136455" y="-228283"/>
            <a:ext cx="10515600" cy="1325563"/>
          </a:xfrm>
        </p:spPr>
        <p:txBody>
          <a:bodyPr>
            <a:normAutofit/>
          </a:bodyPr>
          <a:lstStyle/>
          <a:p>
            <a:r>
              <a:rPr lang="nl-NL" sz="3600" b="1" dirty="0"/>
              <a:t>Chain-of-</a:t>
            </a:r>
            <a:r>
              <a:rPr lang="nl-NL" sz="3600" b="1" dirty="0" err="1"/>
              <a:t>thought</a:t>
            </a:r>
            <a:r>
              <a:rPr lang="nl-NL" sz="3600" b="1" dirty="0"/>
              <a:t> </a:t>
            </a:r>
            <a:r>
              <a:rPr lang="nl-NL" sz="3600" b="1" dirty="0" err="1"/>
              <a:t>models</a:t>
            </a:r>
            <a:r>
              <a:rPr lang="nl-NL" sz="3600" b="1" dirty="0"/>
              <a:t> (Level 2)</a:t>
            </a:r>
          </a:p>
        </p:txBody>
      </p:sp>
      <p:sp>
        <p:nvSpPr>
          <p:cNvPr id="4" name="Date Placeholder 3">
            <a:extLst>
              <a:ext uri="{FF2B5EF4-FFF2-40B4-BE49-F238E27FC236}">
                <a16:creationId xmlns:a16="http://schemas.microsoft.com/office/drawing/2014/main" id="{70FC122A-C919-44C9-66AC-F03164431CF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E0381EB-3AD5-606B-9A53-646FCF754F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750ECB7-A4CF-BCEB-A844-88AE87C66E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DE6C694-5FD1-308B-EC4C-20FA4007CDDA}"/>
              </a:ext>
            </a:extLst>
          </p:cNvPr>
          <p:cNvSpPr txBox="1"/>
          <p:nvPr/>
        </p:nvSpPr>
        <p:spPr>
          <a:xfrm>
            <a:off x="838200" y="1097280"/>
            <a:ext cx="61550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https://www.openxcell.com/blog/chain-of-thought-prompting/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59430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8DE5-FD27-0F57-67A0-E3531B108639}"/>
              </a:ext>
            </a:extLst>
          </p:cNvPr>
          <p:cNvSpPr>
            <a:spLocks noGrp="1"/>
          </p:cNvSpPr>
          <p:nvPr>
            <p:ph type="title"/>
          </p:nvPr>
        </p:nvSpPr>
        <p:spPr>
          <a:xfrm>
            <a:off x="220980" y="-161132"/>
            <a:ext cx="10515600" cy="1325563"/>
          </a:xfrm>
        </p:spPr>
        <p:txBody>
          <a:bodyPr>
            <a:normAutofit/>
          </a:bodyPr>
          <a:lstStyle/>
          <a:p>
            <a:r>
              <a:rPr lang="nl-NL" sz="3600" b="1" dirty="0" err="1"/>
              <a:t>Improving</a:t>
            </a:r>
            <a:r>
              <a:rPr lang="nl-NL" sz="3600" b="1" dirty="0"/>
              <a:t> chain of </a:t>
            </a:r>
            <a:r>
              <a:rPr lang="nl-NL" sz="3600" b="1" dirty="0" err="1"/>
              <a:t>thought</a:t>
            </a:r>
            <a:endParaRPr lang="nl-NL" sz="3600" b="1" dirty="0"/>
          </a:p>
        </p:txBody>
      </p:sp>
      <p:sp>
        <p:nvSpPr>
          <p:cNvPr id="4" name="Date Placeholder 3">
            <a:extLst>
              <a:ext uri="{FF2B5EF4-FFF2-40B4-BE49-F238E27FC236}">
                <a16:creationId xmlns:a16="http://schemas.microsoft.com/office/drawing/2014/main" id="{1469F7D7-0138-DFF2-AC8B-72A53F90522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8840DD5-490A-F78C-524F-73C2553BB94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028AD0A-DBB0-BA75-FFAF-050867055A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Refer to caption">
            <a:extLst>
              <a:ext uri="{FF2B5EF4-FFF2-40B4-BE49-F238E27FC236}">
                <a16:creationId xmlns:a16="http://schemas.microsoft.com/office/drawing/2014/main" id="{87257BFB-27DA-F767-54C0-8AE4FABEA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39" y="1234440"/>
            <a:ext cx="11433817" cy="5041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9825C12-E745-7055-FE47-CBBCDDF43ED6}"/>
              </a:ext>
            </a:extLst>
          </p:cNvPr>
          <p:cNvSpPr txBox="1"/>
          <p:nvPr/>
        </p:nvSpPr>
        <p:spPr>
          <a:xfrm>
            <a:off x="7953375" y="896698"/>
            <a:ext cx="61150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https://arxiv.org/html/2406.09136v1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671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960E-1B56-1B86-E31D-B450DA1CFCC5}"/>
              </a:ext>
            </a:extLst>
          </p:cNvPr>
          <p:cNvSpPr>
            <a:spLocks noGrp="1"/>
          </p:cNvSpPr>
          <p:nvPr>
            <p:ph type="title"/>
          </p:nvPr>
        </p:nvSpPr>
        <p:spPr>
          <a:xfrm>
            <a:off x="312420" y="-252413"/>
            <a:ext cx="10515600" cy="1325563"/>
          </a:xfrm>
        </p:spPr>
        <p:txBody>
          <a:bodyPr>
            <a:normAutofit/>
          </a:bodyPr>
          <a:lstStyle/>
          <a:p>
            <a:r>
              <a:rPr lang="nl-NL" sz="3600" b="1" dirty="0"/>
              <a:t>Applications of Chain of </a:t>
            </a:r>
            <a:r>
              <a:rPr lang="nl-NL" sz="3600" b="1" dirty="0" err="1"/>
              <a:t>thought</a:t>
            </a:r>
            <a:r>
              <a:rPr lang="nl-NL" sz="3600" b="1" dirty="0"/>
              <a:t> </a:t>
            </a:r>
          </a:p>
        </p:txBody>
      </p:sp>
      <p:sp>
        <p:nvSpPr>
          <p:cNvPr id="7" name="Content Placeholder 6">
            <a:extLst>
              <a:ext uri="{FF2B5EF4-FFF2-40B4-BE49-F238E27FC236}">
                <a16:creationId xmlns:a16="http://schemas.microsoft.com/office/drawing/2014/main" id="{C1696875-A856-83A6-9E5A-B42FED3126B9}"/>
              </a:ext>
            </a:extLst>
          </p:cNvPr>
          <p:cNvSpPr>
            <a:spLocks noGrp="1"/>
          </p:cNvSpPr>
          <p:nvPr>
            <p:ph idx="1"/>
          </p:nvPr>
        </p:nvSpPr>
        <p:spPr/>
        <p:txBody>
          <a:bodyPr/>
          <a:lstStyle/>
          <a:p>
            <a:r>
              <a:rPr lang="en-GB" dirty="0"/>
              <a:t>Arithmetic Reasoning</a:t>
            </a:r>
          </a:p>
          <a:p>
            <a:r>
              <a:rPr lang="en-GB" dirty="0"/>
              <a:t>Commonsense Reasoning</a:t>
            </a:r>
          </a:p>
          <a:p>
            <a:r>
              <a:rPr lang="en-GB" dirty="0"/>
              <a:t>Symbolic Reasoning</a:t>
            </a:r>
          </a:p>
          <a:p>
            <a:r>
              <a:rPr lang="en-GB" dirty="0"/>
              <a:t>Question Answering</a:t>
            </a:r>
          </a:p>
          <a:p>
            <a:endParaRPr lang="nl-NL" dirty="0"/>
          </a:p>
        </p:txBody>
      </p:sp>
      <p:sp>
        <p:nvSpPr>
          <p:cNvPr id="4" name="Date Placeholder 3">
            <a:extLst>
              <a:ext uri="{FF2B5EF4-FFF2-40B4-BE49-F238E27FC236}">
                <a16:creationId xmlns:a16="http://schemas.microsoft.com/office/drawing/2014/main" id="{C8391782-E899-C1CA-F3ED-469ED4761AE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136BFE4-F18D-ED1E-2E06-F94B4C8373B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3DCEABF-16BB-F33D-C498-FA3EA8FC48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805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C777-4E88-DBBC-3AE6-1FB37BCE606A}"/>
              </a:ext>
            </a:extLst>
          </p:cNvPr>
          <p:cNvSpPr>
            <a:spLocks noGrp="1"/>
          </p:cNvSpPr>
          <p:nvPr>
            <p:ph type="title"/>
          </p:nvPr>
        </p:nvSpPr>
        <p:spPr>
          <a:xfrm>
            <a:off x="278130" y="-252413"/>
            <a:ext cx="10515600" cy="1325563"/>
          </a:xfrm>
        </p:spPr>
        <p:txBody>
          <a:bodyPr>
            <a:normAutofit/>
          </a:bodyPr>
          <a:lstStyle/>
          <a:p>
            <a:r>
              <a:rPr lang="nl-NL" sz="3600" b="1" dirty="0"/>
              <a:t>Agent-</a:t>
            </a:r>
            <a:r>
              <a:rPr lang="nl-NL" sz="3600" b="1" dirty="0" err="1"/>
              <a:t>based</a:t>
            </a:r>
            <a:r>
              <a:rPr lang="nl-NL" sz="3600" b="1" dirty="0"/>
              <a:t> AI</a:t>
            </a:r>
          </a:p>
        </p:txBody>
      </p:sp>
      <p:sp>
        <p:nvSpPr>
          <p:cNvPr id="3" name="Content Placeholder 2">
            <a:extLst>
              <a:ext uri="{FF2B5EF4-FFF2-40B4-BE49-F238E27FC236}">
                <a16:creationId xmlns:a16="http://schemas.microsoft.com/office/drawing/2014/main" id="{FC3F0F7A-3F8E-25CA-7779-64BA82E51594}"/>
              </a:ext>
            </a:extLst>
          </p:cNvPr>
          <p:cNvSpPr>
            <a:spLocks noGrp="1"/>
          </p:cNvSpPr>
          <p:nvPr>
            <p:ph idx="1"/>
          </p:nvPr>
        </p:nvSpPr>
        <p:spPr>
          <a:xfrm>
            <a:off x="495300" y="1253331"/>
            <a:ext cx="10515600" cy="4351338"/>
          </a:xfrm>
        </p:spPr>
        <p:txBody>
          <a:bodyPr/>
          <a:lstStyle/>
          <a:p>
            <a:pPr marL="0" indent="0">
              <a:buNone/>
            </a:pPr>
            <a:r>
              <a:rPr lang="en-GB" dirty="0"/>
              <a:t>Definition:</a:t>
            </a:r>
          </a:p>
          <a:p>
            <a:pPr marL="0" indent="0">
              <a:buNone/>
            </a:pPr>
            <a:r>
              <a:rPr lang="en-GB" dirty="0"/>
              <a:t>“Agent-based AI refers to a branch of artificial intelligence that focuses on creating autonomous entities known as agents. These agents can perceive their environment, make decisions based on that perception, and perform actions to achieve specific objectives. Essentially, each agent is an independent unit capable of intelligent </a:t>
            </a:r>
            <a:r>
              <a:rPr lang="en-GB" dirty="0" err="1"/>
              <a:t>behavior</a:t>
            </a:r>
            <a:r>
              <a:rPr lang="en-GB" dirty="0"/>
              <a:t>.”</a:t>
            </a:r>
          </a:p>
          <a:p>
            <a:pPr marL="0" indent="0">
              <a:buNone/>
            </a:pPr>
            <a:endParaRPr lang="nl-NL" dirty="0"/>
          </a:p>
        </p:txBody>
      </p:sp>
      <p:sp>
        <p:nvSpPr>
          <p:cNvPr id="4" name="Date Placeholder 3">
            <a:extLst>
              <a:ext uri="{FF2B5EF4-FFF2-40B4-BE49-F238E27FC236}">
                <a16:creationId xmlns:a16="http://schemas.microsoft.com/office/drawing/2014/main" id="{0FD50F0F-E5AB-3AD9-9AFF-0C2E33A42D2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5053CE-3459-669B-46E3-8C56A3041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132BB34-D3D6-0549-5DB3-13349BA614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53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BB92B-DDED-254D-C2EF-914DB7977042}"/>
              </a:ext>
            </a:extLst>
          </p:cNvPr>
          <p:cNvSpPr>
            <a:spLocks noGrp="1"/>
          </p:cNvSpPr>
          <p:nvPr>
            <p:ph type="title"/>
          </p:nvPr>
        </p:nvSpPr>
        <p:spPr>
          <a:xfrm>
            <a:off x="341249" y="-252413"/>
            <a:ext cx="10515600" cy="1325563"/>
          </a:xfrm>
        </p:spPr>
        <p:txBody>
          <a:bodyPr>
            <a:normAutofit/>
          </a:bodyPr>
          <a:lstStyle/>
          <a:p>
            <a:r>
              <a:rPr lang="nl-NL" sz="3600" b="1" dirty="0"/>
              <a:t>AI </a:t>
            </a:r>
            <a:r>
              <a:rPr lang="nl-NL" sz="3600" b="1" dirty="0" err="1"/>
              <a:t>Agents</a:t>
            </a:r>
            <a:r>
              <a:rPr lang="nl-NL" sz="3600" b="1" dirty="0"/>
              <a:t> </a:t>
            </a:r>
            <a:r>
              <a:rPr lang="nl-NL" sz="3600" b="1" dirty="0" err="1"/>
              <a:t>visually</a:t>
            </a:r>
            <a:r>
              <a:rPr lang="nl-NL" sz="3600" b="1" dirty="0"/>
              <a:t> </a:t>
            </a:r>
            <a:r>
              <a:rPr lang="nl-NL" sz="3600" b="1" dirty="0" err="1"/>
              <a:t>represented</a:t>
            </a:r>
            <a:endParaRPr lang="nl-NL" sz="3600" b="1" dirty="0"/>
          </a:p>
        </p:txBody>
      </p:sp>
      <p:sp>
        <p:nvSpPr>
          <p:cNvPr id="3" name="Content Placeholder 2">
            <a:extLst>
              <a:ext uri="{FF2B5EF4-FFF2-40B4-BE49-F238E27FC236}">
                <a16:creationId xmlns:a16="http://schemas.microsoft.com/office/drawing/2014/main" id="{3451C82B-B31B-75C1-E1BA-8B1E9BBE2C7C}"/>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6CB5EB97-0F3B-142E-5286-3A0B587FAD6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7EA6005-BEAF-4167-E0E3-43225D9A07B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250A40D-1C35-6385-7956-4FCD427BD1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descr="AI agent architecture and design">
            <a:extLst>
              <a:ext uri="{FF2B5EF4-FFF2-40B4-BE49-F238E27FC236}">
                <a16:creationId xmlns:a16="http://schemas.microsoft.com/office/drawing/2014/main" id="{F08737E2-65B7-9D18-2318-792216A7D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16" y="909148"/>
            <a:ext cx="10727266" cy="536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503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1DAB-1316-2F7F-7E81-D8F51E660B7D}"/>
              </a:ext>
            </a:extLst>
          </p:cNvPr>
          <p:cNvSpPr>
            <a:spLocks noGrp="1"/>
          </p:cNvSpPr>
          <p:nvPr>
            <p:ph type="title"/>
          </p:nvPr>
        </p:nvSpPr>
        <p:spPr>
          <a:xfrm>
            <a:off x="262467" y="-197558"/>
            <a:ext cx="10515600" cy="1325563"/>
          </a:xfrm>
        </p:spPr>
        <p:txBody>
          <a:bodyPr>
            <a:normAutofit/>
          </a:bodyPr>
          <a:lstStyle/>
          <a:p>
            <a:r>
              <a:rPr lang="nl-NL" sz="3200" b="1" dirty="0" err="1"/>
              <a:t>Future</a:t>
            </a:r>
            <a:r>
              <a:rPr lang="nl-NL" sz="3200" b="1" dirty="0"/>
              <a:t> of AI in risk assessment</a:t>
            </a:r>
          </a:p>
        </p:txBody>
      </p:sp>
      <p:pic>
        <p:nvPicPr>
          <p:cNvPr id="4" name="Graphic 3" descr="Female Profile with solid fill">
            <a:extLst>
              <a:ext uri="{FF2B5EF4-FFF2-40B4-BE49-F238E27FC236}">
                <a16:creationId xmlns:a16="http://schemas.microsoft.com/office/drawing/2014/main" id="{BCB2B0BD-DBBE-C91F-3BCF-7FC322252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04097" y="2977189"/>
            <a:ext cx="914400" cy="914400"/>
          </a:xfrm>
          <a:prstGeom prst="rect">
            <a:avLst/>
          </a:prstGeom>
        </p:spPr>
      </p:pic>
      <p:pic>
        <p:nvPicPr>
          <p:cNvPr id="5" name="Graphic 4" descr="Artificial Intelligence with solid fill">
            <a:extLst>
              <a:ext uri="{FF2B5EF4-FFF2-40B4-BE49-F238E27FC236}">
                <a16:creationId xmlns:a16="http://schemas.microsoft.com/office/drawing/2014/main" id="{E85E8821-E6C3-31DA-1B31-20508B41ED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2344" y="2965417"/>
            <a:ext cx="931873" cy="914400"/>
          </a:xfrm>
          <a:prstGeom prst="rect">
            <a:avLst/>
          </a:prstGeom>
        </p:spPr>
      </p:pic>
      <p:sp>
        <p:nvSpPr>
          <p:cNvPr id="6" name="Left-right Arrow 5">
            <a:extLst>
              <a:ext uri="{FF2B5EF4-FFF2-40B4-BE49-F238E27FC236}">
                <a16:creationId xmlns:a16="http://schemas.microsoft.com/office/drawing/2014/main" id="{C00D771B-2E61-380C-5171-96C3D1BD2229}"/>
              </a:ext>
            </a:extLst>
          </p:cNvPr>
          <p:cNvSpPr/>
          <p:nvPr/>
        </p:nvSpPr>
        <p:spPr>
          <a:xfrm>
            <a:off x="2244437" y="3200400"/>
            <a:ext cx="5854534" cy="4572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72D1551-1415-CB81-10F1-35A788C94B22}"/>
              </a:ext>
            </a:extLst>
          </p:cNvPr>
          <p:cNvSpPr txBox="1"/>
          <p:nvPr/>
        </p:nvSpPr>
        <p:spPr>
          <a:xfrm>
            <a:off x="3465090" y="3559189"/>
            <a:ext cx="3886858"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traceable</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of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reasoning</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data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used</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transparent</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tracable</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outcome</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is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explainable</a:t>
            </a:r>
            <a:endPar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8" name="TextBox 7">
            <a:extLst>
              <a:ext uri="{FF2B5EF4-FFF2-40B4-BE49-F238E27FC236}">
                <a16:creationId xmlns:a16="http://schemas.microsoft.com/office/drawing/2014/main" id="{FB1291CB-9535-D365-6104-AB4DD1AE71A8}"/>
              </a:ext>
            </a:extLst>
          </p:cNvPr>
          <p:cNvSpPr txBox="1"/>
          <p:nvPr/>
        </p:nvSpPr>
        <p:spPr>
          <a:xfrm>
            <a:off x="773099" y="3823855"/>
            <a:ext cx="2088777"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requirement</a:t>
            </a:r>
            <a:endParaRPr kumimoji="0" lang="nl-NL"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A9A49B5-A6FC-2218-60DB-67538DD076CB}"/>
              </a:ext>
            </a:extLst>
          </p:cNvPr>
          <p:cNvSpPr txBox="1"/>
          <p:nvPr/>
        </p:nvSpPr>
        <p:spPr>
          <a:xfrm>
            <a:off x="7245067" y="3736764"/>
            <a:ext cx="35463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access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to</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information</a:t>
            </a:r>
          </a:p>
        </p:txBody>
      </p:sp>
      <p:sp>
        <p:nvSpPr>
          <p:cNvPr id="10" name="TextBox 9">
            <a:extLst>
              <a:ext uri="{FF2B5EF4-FFF2-40B4-BE49-F238E27FC236}">
                <a16:creationId xmlns:a16="http://schemas.microsoft.com/office/drawing/2014/main" id="{D056E4DC-5A99-204D-21C4-CD615E8A3B99}"/>
              </a:ext>
            </a:extLst>
          </p:cNvPr>
          <p:cNvSpPr txBox="1"/>
          <p:nvPr/>
        </p:nvSpPr>
        <p:spPr>
          <a:xfrm>
            <a:off x="7041710" y="1004351"/>
            <a:ext cx="395307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ToxPilot</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an</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agentic</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AI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descision</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support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system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to</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aid</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err="1">
                <a:ln>
                  <a:noFill/>
                </a:ln>
                <a:solidFill>
                  <a:prstClr val="black"/>
                </a:solidFill>
                <a:effectLst/>
                <a:uLnTx/>
                <a:uFillTx/>
                <a:latin typeface="Calibri" panose="020F0502020204030204"/>
                <a:ea typeface="+mn-ea"/>
                <a:cs typeface="+mn-cs"/>
              </a:rPr>
              <a:t>chemical</a:t>
            </a: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a:ln>
                  <a:noFill/>
                </a:ln>
                <a:solidFill>
                  <a:prstClr val="black"/>
                </a:solidFill>
                <a:effectLst/>
                <a:uLnTx/>
                <a:uFillTx/>
                <a:latin typeface="Calibri" panose="020F0502020204030204"/>
                <a:ea typeface="+mn-ea"/>
                <a:cs typeface="+mn-cs"/>
              </a:rPr>
              <a:t>risk assessment</a:t>
            </a:r>
          </a:p>
        </p:txBody>
      </p:sp>
      <p:sp>
        <p:nvSpPr>
          <p:cNvPr id="11" name="TextBox 10">
            <a:extLst>
              <a:ext uri="{FF2B5EF4-FFF2-40B4-BE49-F238E27FC236}">
                <a16:creationId xmlns:a16="http://schemas.microsoft.com/office/drawing/2014/main" id="{76BA9F12-5E42-BC7E-1E46-9FB38CB0C2D8}"/>
              </a:ext>
            </a:extLst>
          </p:cNvPr>
          <p:cNvSpPr txBox="1"/>
          <p:nvPr/>
        </p:nvSpPr>
        <p:spPr>
          <a:xfrm>
            <a:off x="7707459" y="4223947"/>
            <a:ext cx="3570208"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tools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provided</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the</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err="1">
                <a:ln>
                  <a:noFill/>
                </a:ln>
                <a:solidFill>
                  <a:prstClr val="black"/>
                </a:solidFill>
                <a:effectLst/>
                <a:uLnTx/>
                <a:uFillTx/>
                <a:latin typeface="Courier New" panose="02070309020205020404" pitchFamily="49" charset="0"/>
                <a:ea typeface="+mn-ea"/>
                <a:cs typeface="Courier New" panose="02070309020205020404" pitchFamily="49" charset="0"/>
              </a:rPr>
              <a:t>toxicology</a:t>
            </a: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
        <p:nvSpPr>
          <p:cNvPr id="3" name="TextBox 2">
            <a:extLst>
              <a:ext uri="{FF2B5EF4-FFF2-40B4-BE49-F238E27FC236}">
                <a16:creationId xmlns:a16="http://schemas.microsoft.com/office/drawing/2014/main" id="{2A75E52B-622E-4BDE-7B93-1CC1307492F9}"/>
              </a:ext>
            </a:extLst>
          </p:cNvPr>
          <p:cNvSpPr txBox="1"/>
          <p:nvPr/>
        </p:nvSpPr>
        <p:spPr>
          <a:xfrm>
            <a:off x="292616" y="1691100"/>
            <a:ext cx="51814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Tools in ONTOX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projects</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5689B3E8-0C24-324F-8112-CE053037E952}"/>
              </a:ext>
            </a:extLst>
          </p:cNvPr>
          <p:cNvSpPr/>
          <p:nvPr/>
        </p:nvSpPr>
        <p:spPr>
          <a:xfrm>
            <a:off x="5791429" y="1543479"/>
            <a:ext cx="1091531" cy="8360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B36832A3-9E35-4493-E898-AAD7A65F55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prstClr val="black">
                    <a:tint val="75000"/>
                  </a:prstClr>
                </a:solidFill>
                <a:effectLst/>
                <a:uLnTx/>
                <a:uFillTx/>
                <a:latin typeface="Calibri" panose="020F0502020204030204"/>
                <a:ea typeface="+mn-ea"/>
                <a:cs typeface="+mn-cs"/>
              </a:rPr>
              <a:t>OpenTox</a:t>
            </a:r>
            <a:r>
              <a:rPr kumimoji="0" lang="en-GB"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5539BEB-00AF-5787-E9EC-178007035F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579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A555-5EDA-FEB2-45A0-C9645DE02A9A}"/>
              </a:ext>
            </a:extLst>
          </p:cNvPr>
          <p:cNvSpPr>
            <a:spLocks noGrp="1"/>
          </p:cNvSpPr>
          <p:nvPr>
            <p:ph type="title"/>
          </p:nvPr>
        </p:nvSpPr>
        <p:spPr>
          <a:xfrm>
            <a:off x="304799" y="2181880"/>
            <a:ext cx="3581402" cy="2438923"/>
          </a:xfrm>
        </p:spPr>
        <p:txBody>
          <a:bodyPr vert="horz" lIns="91440" tIns="45720" rIns="91440" bIns="45720" rtlCol="0" anchor="t">
            <a:normAutofit/>
          </a:bodyPr>
          <a:lstStyle/>
          <a:p>
            <a:r>
              <a:rPr lang="en-US" sz="3600" b="1" kern="1200" dirty="0">
                <a:latin typeface="+mj-lt"/>
                <a:ea typeface="+mj-ea"/>
                <a:cs typeface="+mj-cs"/>
              </a:rPr>
              <a:t>Many computational tools for toxicology</a:t>
            </a:r>
          </a:p>
        </p:txBody>
      </p:sp>
      <p:pic>
        <p:nvPicPr>
          <p:cNvPr id="5122" name="Picture 2" descr="figure 1">
            <a:extLst>
              <a:ext uri="{FF2B5EF4-FFF2-40B4-BE49-F238E27FC236}">
                <a16:creationId xmlns:a16="http://schemas.microsoft.com/office/drawing/2014/main" id="{8E04CF49-AB97-7F6C-7F41-A6EDAF7D63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1855" y="374606"/>
            <a:ext cx="8055336" cy="612205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AC2ED75-C33A-2FD3-07AA-BD8F63F45F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398FB6B8-7538-1597-D6F0-1FD2E2CF23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806B20-6D40-FC00-224B-4484F1F653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75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0716-AB07-FA57-0EA8-50C17BF0BAAE}"/>
              </a:ext>
            </a:extLst>
          </p:cNvPr>
          <p:cNvSpPr>
            <a:spLocks noGrp="1"/>
          </p:cNvSpPr>
          <p:nvPr>
            <p:ph type="title"/>
          </p:nvPr>
        </p:nvSpPr>
        <p:spPr>
          <a:xfrm>
            <a:off x="336550" y="-127566"/>
            <a:ext cx="11462996" cy="1325563"/>
          </a:xfrm>
        </p:spPr>
        <p:txBody>
          <a:bodyPr>
            <a:normAutofit/>
          </a:bodyPr>
          <a:lstStyle/>
          <a:p>
            <a:r>
              <a:rPr lang="en-GB" sz="3600" b="1" dirty="0"/>
              <a:t>From equipping agents with problem formulation frameworks... </a:t>
            </a:r>
            <a:endParaRPr lang="nl-NL" sz="3600" b="1" dirty="0"/>
          </a:p>
        </p:txBody>
      </p:sp>
      <p:pic>
        <p:nvPicPr>
          <p:cNvPr id="6148" name="Picture 4" descr="Fig. 1">
            <a:extLst>
              <a:ext uri="{FF2B5EF4-FFF2-40B4-BE49-F238E27FC236}">
                <a16:creationId xmlns:a16="http://schemas.microsoft.com/office/drawing/2014/main" id="{27C53AA1-48F1-8310-737F-D0F589122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84" y="1190837"/>
            <a:ext cx="11255562" cy="36216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41A8A4-3006-2B6E-21EB-8C97A75B90C3}"/>
              </a:ext>
            </a:extLst>
          </p:cNvPr>
          <p:cNvSpPr txBox="1"/>
          <p:nvPr/>
        </p:nvSpPr>
        <p:spPr>
          <a:xfrm>
            <a:off x="543984" y="5013663"/>
            <a:ext cx="6096000"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Achar J, Cronin MTD,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JW,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Öberg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 A problem formulation framework for the application of in silico toxicology methods in chemical risk assessment. Arch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2024 Jun;98(6):1727-1740.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10.1007/s00204-024-03721-6.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Epub</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2024 Mar 30. PMID: 38555325; PMCID: PMC11106140.</a:t>
            </a:r>
          </a:p>
        </p:txBody>
      </p:sp>
      <p:sp>
        <p:nvSpPr>
          <p:cNvPr id="3" name="Date Placeholder 2">
            <a:extLst>
              <a:ext uri="{FF2B5EF4-FFF2-40B4-BE49-F238E27FC236}">
                <a16:creationId xmlns:a16="http://schemas.microsoft.com/office/drawing/2014/main" id="{602C951B-30F4-8737-AEB5-C765E373132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EF538DBD-8E56-9155-68F1-C9C5FE13CB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02A5B1F-92EE-6941-EC4F-52CBE6E3A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96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9F0F2-A9F1-DD68-A756-F5F6750E5A62}"/>
              </a:ext>
            </a:extLst>
          </p:cNvPr>
          <p:cNvSpPr>
            <a:spLocks noGrp="1"/>
          </p:cNvSpPr>
          <p:nvPr>
            <p:ph type="title"/>
          </p:nvPr>
        </p:nvSpPr>
        <p:spPr>
          <a:xfrm>
            <a:off x="127000" y="-297657"/>
            <a:ext cx="10515600" cy="1325563"/>
          </a:xfrm>
        </p:spPr>
        <p:txBody>
          <a:bodyPr/>
          <a:lstStyle/>
          <a:p>
            <a:r>
              <a:rPr lang="nl-NL" b="1" dirty="0"/>
              <a:t>…</a:t>
            </a:r>
            <a:r>
              <a:rPr lang="nl-NL" b="1" dirty="0" err="1"/>
              <a:t>To</a:t>
            </a:r>
            <a:r>
              <a:rPr lang="nl-NL" b="1" dirty="0"/>
              <a:t> a </a:t>
            </a:r>
            <a:r>
              <a:rPr lang="en-GB" b="1" dirty="0"/>
              <a:t>risk assessment </a:t>
            </a:r>
            <a:r>
              <a:rPr lang="nl-NL" b="1" dirty="0"/>
              <a:t>model </a:t>
            </a:r>
          </a:p>
        </p:txBody>
      </p:sp>
      <p:sp>
        <p:nvSpPr>
          <p:cNvPr id="5" name="TextBox 4">
            <a:extLst>
              <a:ext uri="{FF2B5EF4-FFF2-40B4-BE49-F238E27FC236}">
                <a16:creationId xmlns:a16="http://schemas.microsoft.com/office/drawing/2014/main" id="{09629F7C-5FAB-DD6A-1225-D5AC7A675578}"/>
              </a:ext>
            </a:extLst>
          </p:cNvPr>
          <p:cNvSpPr txBox="1"/>
          <p:nvPr/>
        </p:nvSpPr>
        <p:spPr>
          <a:xfrm>
            <a:off x="1998133" y="5827874"/>
            <a:ext cx="1019386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Achar J, Cronin MTD,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JW,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Öberg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G. A problem formulation framework for the application of in silico toxicology methods in chemical risk assessment. Arch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2024 Jun;98(6):1727-1740.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10.1007/s00204-024-03721-6.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Epub</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2024 Mar 30. PMID: 38555325; PMCID: PMC11106140.</a:t>
            </a:r>
          </a:p>
        </p:txBody>
      </p:sp>
      <p:pic>
        <p:nvPicPr>
          <p:cNvPr id="7170" name="Picture 2">
            <a:extLst>
              <a:ext uri="{FF2B5EF4-FFF2-40B4-BE49-F238E27FC236}">
                <a16:creationId xmlns:a16="http://schemas.microsoft.com/office/drawing/2014/main" id="{6FB1435C-96F5-BF10-3E57-304BC4DC6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931760"/>
            <a:ext cx="11373790" cy="489611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4F00910-D822-0A46-239A-864B6D89EE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8EFF174-3EDA-1838-A14B-A8E6AC89AF5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BB645C9-5CA8-487A-52BC-2F8D9A463F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86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4; Foundation Models</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C231-D27B-F814-60E1-0DF87A3B3029}"/>
              </a:ext>
            </a:extLst>
          </p:cNvPr>
          <p:cNvSpPr>
            <a:spLocks noGrp="1"/>
          </p:cNvSpPr>
          <p:nvPr>
            <p:ph type="title"/>
          </p:nvPr>
        </p:nvSpPr>
        <p:spPr>
          <a:xfrm>
            <a:off x="200750" y="-133059"/>
            <a:ext cx="10515600" cy="1325563"/>
          </a:xfrm>
        </p:spPr>
        <p:txBody>
          <a:bodyPr/>
          <a:lstStyle/>
          <a:p>
            <a:r>
              <a:rPr lang="nl-NL" b="1" dirty="0"/>
              <a:t>How </a:t>
            </a:r>
            <a:r>
              <a:rPr lang="nl-NL" b="1" dirty="0" err="1"/>
              <a:t>to</a:t>
            </a:r>
            <a:r>
              <a:rPr lang="nl-NL" b="1" dirty="0"/>
              <a:t> </a:t>
            </a:r>
            <a:r>
              <a:rPr lang="nl-NL" b="1" dirty="0" err="1"/>
              <a:t>implement</a:t>
            </a:r>
            <a:r>
              <a:rPr lang="nl-NL" b="1" dirty="0"/>
              <a:t>?</a:t>
            </a:r>
          </a:p>
        </p:txBody>
      </p:sp>
      <p:pic>
        <p:nvPicPr>
          <p:cNvPr id="6" name="Graphic 5" descr="Artificial Intelligence outline">
            <a:extLst>
              <a:ext uri="{FF2B5EF4-FFF2-40B4-BE49-F238E27FC236}">
                <a16:creationId xmlns:a16="http://schemas.microsoft.com/office/drawing/2014/main" id="{CB660935-78DE-5937-6F84-4435BDB2EB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770" y="2542231"/>
            <a:ext cx="914400" cy="914400"/>
          </a:xfrm>
          <a:prstGeom prst="rect">
            <a:avLst/>
          </a:prstGeom>
        </p:spPr>
      </p:pic>
      <p:pic>
        <p:nvPicPr>
          <p:cNvPr id="7" name="Graphic 6" descr="Artificial Intelligence with solid fill">
            <a:extLst>
              <a:ext uri="{FF2B5EF4-FFF2-40B4-BE49-F238E27FC236}">
                <a16:creationId xmlns:a16="http://schemas.microsoft.com/office/drawing/2014/main" id="{7227F39D-AD12-B342-6971-50EC56BD9F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49621" y="215392"/>
            <a:ext cx="931873" cy="914400"/>
          </a:xfrm>
          <a:prstGeom prst="rect">
            <a:avLst/>
          </a:prstGeom>
        </p:spPr>
      </p:pic>
      <p:sp>
        <p:nvSpPr>
          <p:cNvPr id="8" name="TextBox 7">
            <a:extLst>
              <a:ext uri="{FF2B5EF4-FFF2-40B4-BE49-F238E27FC236}">
                <a16:creationId xmlns:a16="http://schemas.microsoft.com/office/drawing/2014/main" id="{45CB19ED-D1F5-508A-1F2F-5CB1B19A4DCC}"/>
              </a:ext>
            </a:extLst>
          </p:cNvPr>
          <p:cNvSpPr txBox="1"/>
          <p:nvPr/>
        </p:nvSpPr>
        <p:spPr>
          <a:xfrm>
            <a:off x="5307041" y="3277324"/>
            <a:ext cx="161313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agent(s)</a:t>
            </a:r>
          </a:p>
        </p:txBody>
      </p:sp>
      <p:sp>
        <p:nvSpPr>
          <p:cNvPr id="9" name="TextBox 8">
            <a:extLst>
              <a:ext uri="{FF2B5EF4-FFF2-40B4-BE49-F238E27FC236}">
                <a16:creationId xmlns:a16="http://schemas.microsoft.com/office/drawing/2014/main" id="{49F1359D-7F42-886A-8754-416BE62E198E}"/>
              </a:ext>
            </a:extLst>
          </p:cNvPr>
          <p:cNvSpPr txBox="1"/>
          <p:nvPr/>
        </p:nvSpPr>
        <p:spPr>
          <a:xfrm>
            <a:off x="5615346" y="1026464"/>
            <a:ext cx="9363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LLM</a:t>
            </a:r>
          </a:p>
        </p:txBody>
      </p:sp>
      <p:pic>
        <p:nvPicPr>
          <p:cNvPr id="10" name="Graphic 9" descr="Mining tools with solid fill">
            <a:extLst>
              <a:ext uri="{FF2B5EF4-FFF2-40B4-BE49-F238E27FC236}">
                <a16:creationId xmlns:a16="http://schemas.microsoft.com/office/drawing/2014/main" id="{059C8D6A-D539-EAB8-255B-892E9E00DA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04570" y="4215971"/>
            <a:ext cx="914400" cy="914400"/>
          </a:xfrm>
          <a:prstGeom prst="rect">
            <a:avLst/>
          </a:prstGeom>
        </p:spPr>
      </p:pic>
      <p:sp>
        <p:nvSpPr>
          <p:cNvPr id="11" name="TextBox 10">
            <a:extLst>
              <a:ext uri="{FF2B5EF4-FFF2-40B4-BE49-F238E27FC236}">
                <a16:creationId xmlns:a16="http://schemas.microsoft.com/office/drawing/2014/main" id="{9CF41C72-7129-03A3-CBE5-0E262094C8FE}"/>
              </a:ext>
            </a:extLst>
          </p:cNvPr>
          <p:cNvSpPr txBox="1"/>
          <p:nvPr/>
        </p:nvSpPr>
        <p:spPr>
          <a:xfrm>
            <a:off x="6814786" y="3260315"/>
            <a:ext cx="4561775"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pubmed_query</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rag(),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translate(),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extract_data_from_graph</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extract_data_from_table</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named_entitity_recognition</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add_to_db</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generate_hypothesis</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run_exposure_simulation</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run_qsar</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run_qivive</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run_pbpk</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web_interact</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many</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000" b="0" i="0" u="none" strike="noStrike" kern="1200" cap="none" spc="0" normalizeH="0" baseline="0" noProof="0" dirty="0" err="1">
                <a:ln>
                  <a:noFill/>
                </a:ln>
                <a:solidFill>
                  <a:prstClr val="black"/>
                </a:solidFill>
                <a:effectLst/>
                <a:uLnTx/>
                <a:uFillTx/>
                <a:latin typeface="Calibri" panose="020F0502020204030204"/>
                <a:ea typeface="+mn-ea"/>
                <a:cs typeface="+mn-cs"/>
              </a:rPr>
              <a:t>many</a:t>
            </a:r>
            <a:r>
              <a:rPr kumimoji="0" lang="nl-NL" sz="2000" b="0" i="0" u="none" strike="noStrike" kern="1200" cap="none" spc="0" normalizeH="0" baseline="0" noProof="0" dirty="0">
                <a:ln>
                  <a:noFill/>
                </a:ln>
                <a:solidFill>
                  <a:prstClr val="black"/>
                </a:solidFill>
                <a:effectLst/>
                <a:uLnTx/>
                <a:uFillTx/>
                <a:latin typeface="Calibri" panose="020F0502020204030204"/>
                <a:ea typeface="+mn-ea"/>
                <a:cs typeface="+mn-cs"/>
              </a:rPr>
              <a:t> more]</a:t>
            </a:r>
          </a:p>
        </p:txBody>
      </p:sp>
      <p:pic>
        <p:nvPicPr>
          <p:cNvPr id="12" name="Graphic 11" descr="Pocket knife with solid fill">
            <a:extLst>
              <a:ext uri="{FF2B5EF4-FFF2-40B4-BE49-F238E27FC236}">
                <a16:creationId xmlns:a16="http://schemas.microsoft.com/office/drawing/2014/main" id="{E9C205AF-C307-A5D4-2D46-E300CDF4A8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18970" y="4038345"/>
            <a:ext cx="914400" cy="914400"/>
          </a:xfrm>
          <a:prstGeom prst="rect">
            <a:avLst/>
          </a:prstGeom>
        </p:spPr>
      </p:pic>
      <p:pic>
        <p:nvPicPr>
          <p:cNvPr id="13" name="Graphic 12" descr="Screwdriver with solid fill">
            <a:extLst>
              <a:ext uri="{FF2B5EF4-FFF2-40B4-BE49-F238E27FC236}">
                <a16:creationId xmlns:a16="http://schemas.microsoft.com/office/drawing/2014/main" id="{36514734-D1E0-6383-0D8C-452F8F94DA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02684" y="4688972"/>
            <a:ext cx="914400" cy="914400"/>
          </a:xfrm>
          <a:prstGeom prst="rect">
            <a:avLst/>
          </a:prstGeom>
        </p:spPr>
      </p:pic>
      <p:pic>
        <p:nvPicPr>
          <p:cNvPr id="14" name="Graphic 13" descr="Wrench with solid fill">
            <a:extLst>
              <a:ext uri="{FF2B5EF4-FFF2-40B4-BE49-F238E27FC236}">
                <a16:creationId xmlns:a16="http://schemas.microsoft.com/office/drawing/2014/main" id="{9AE26A9C-7FAF-60EF-E890-B7F56057F5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58146" y="4963341"/>
            <a:ext cx="914400" cy="914400"/>
          </a:xfrm>
          <a:prstGeom prst="rect">
            <a:avLst/>
          </a:prstGeom>
        </p:spPr>
      </p:pic>
      <p:sp>
        <p:nvSpPr>
          <p:cNvPr id="15" name="Left-right Arrow 14">
            <a:extLst>
              <a:ext uri="{FF2B5EF4-FFF2-40B4-BE49-F238E27FC236}">
                <a16:creationId xmlns:a16="http://schemas.microsoft.com/office/drawing/2014/main" id="{F3E054A1-8619-910C-40E0-13E380B331AC}"/>
              </a:ext>
            </a:extLst>
          </p:cNvPr>
          <p:cNvSpPr/>
          <p:nvPr/>
        </p:nvSpPr>
        <p:spPr>
          <a:xfrm>
            <a:off x="6444255" y="2594220"/>
            <a:ext cx="1409202" cy="4572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Left-right Arrow 15">
            <a:extLst>
              <a:ext uri="{FF2B5EF4-FFF2-40B4-BE49-F238E27FC236}">
                <a16:creationId xmlns:a16="http://schemas.microsoft.com/office/drawing/2014/main" id="{723FF312-7B19-7CCA-1229-6AC59455DBA8}"/>
              </a:ext>
            </a:extLst>
          </p:cNvPr>
          <p:cNvSpPr/>
          <p:nvPr/>
        </p:nvSpPr>
        <p:spPr>
          <a:xfrm rot="5400000">
            <a:off x="5586748" y="1802632"/>
            <a:ext cx="965200" cy="4572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Left-right Arrow 16">
            <a:extLst>
              <a:ext uri="{FF2B5EF4-FFF2-40B4-BE49-F238E27FC236}">
                <a16:creationId xmlns:a16="http://schemas.microsoft.com/office/drawing/2014/main" id="{C05D48AB-A4F0-E646-F738-EFEA8875A4D2}"/>
              </a:ext>
            </a:extLst>
          </p:cNvPr>
          <p:cNvSpPr/>
          <p:nvPr/>
        </p:nvSpPr>
        <p:spPr>
          <a:xfrm>
            <a:off x="4223880" y="2642366"/>
            <a:ext cx="1409202" cy="45720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3738099-EADA-BADE-0583-CD3677020A64}"/>
              </a:ext>
            </a:extLst>
          </p:cNvPr>
          <p:cNvSpPr txBox="1"/>
          <p:nvPr/>
        </p:nvSpPr>
        <p:spPr>
          <a:xfrm>
            <a:off x="2468481" y="1929057"/>
            <a:ext cx="256185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requirements</a:t>
            </a: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Graphic 18" descr="Female Profile with solid fill">
            <a:extLst>
              <a:ext uri="{FF2B5EF4-FFF2-40B4-BE49-F238E27FC236}">
                <a16:creationId xmlns:a16="http://schemas.microsoft.com/office/drawing/2014/main" id="{1097E7AC-4EC4-4D0A-B269-7FF7E6E06A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303094" y="2475468"/>
            <a:ext cx="914400" cy="914400"/>
          </a:xfrm>
          <a:prstGeom prst="rect">
            <a:avLst/>
          </a:prstGeom>
        </p:spPr>
      </p:pic>
      <p:sp>
        <p:nvSpPr>
          <p:cNvPr id="20" name="TextBox 19">
            <a:extLst>
              <a:ext uri="{FF2B5EF4-FFF2-40B4-BE49-F238E27FC236}">
                <a16:creationId xmlns:a16="http://schemas.microsoft.com/office/drawing/2014/main" id="{AF07FA13-665E-A50C-6B74-0A6F8BCAE8EC}"/>
              </a:ext>
            </a:extLst>
          </p:cNvPr>
          <p:cNvSpPr txBox="1"/>
          <p:nvPr/>
        </p:nvSpPr>
        <p:spPr>
          <a:xfrm>
            <a:off x="7974446" y="1993190"/>
            <a:ext cx="2741904"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dirty="0">
                <a:ln>
                  <a:noFill/>
                </a:ln>
                <a:solidFill>
                  <a:prstClr val="black"/>
                </a:solidFill>
                <a:effectLst/>
                <a:uLnTx/>
                <a:uFillTx/>
                <a:latin typeface="Calibri" panose="020F0502020204030204"/>
                <a:ea typeface="+mn-ea"/>
                <a:cs typeface="+mn-cs"/>
              </a:rPr>
              <a:t>PERCEPTION,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dirty="0">
                <a:ln>
                  <a:noFill/>
                </a:ln>
                <a:solidFill>
                  <a:prstClr val="black"/>
                </a:solidFill>
                <a:effectLst/>
                <a:uLnTx/>
                <a:uFillTx/>
                <a:latin typeface="Calibri" panose="020F0502020204030204"/>
                <a:ea typeface="+mn-ea"/>
                <a:cs typeface="+mn-cs"/>
              </a:rPr>
              <a:t>COGNITION,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1" i="0" u="none" strike="noStrike" kern="1200" cap="none" spc="0" normalizeH="0" baseline="0" noProof="0" dirty="0">
                <a:ln>
                  <a:noFill/>
                </a:ln>
                <a:solidFill>
                  <a:prstClr val="black"/>
                </a:solidFill>
                <a:effectLst/>
                <a:uLnTx/>
                <a:uFillTx/>
                <a:latin typeface="Calibri" panose="020F0502020204030204"/>
                <a:ea typeface="+mn-ea"/>
                <a:cs typeface="+mn-cs"/>
              </a:rPr>
              <a:t>ACTION</a:t>
            </a:r>
          </a:p>
        </p:txBody>
      </p:sp>
      <p:sp>
        <p:nvSpPr>
          <p:cNvPr id="3" name="Date Placeholder 2">
            <a:extLst>
              <a:ext uri="{FF2B5EF4-FFF2-40B4-BE49-F238E27FC236}">
                <a16:creationId xmlns:a16="http://schemas.microsoft.com/office/drawing/2014/main" id="{292F7A41-51DC-8D4E-B8E2-F4BD1708519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FF5AE7C3-0197-5869-98ED-77E42A00D3E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B77C53-2D44-A825-3CD8-C0B2711096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43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3BC0D-1220-4F98-54ED-6623C09F6E25}"/>
              </a:ext>
            </a:extLst>
          </p:cNvPr>
          <p:cNvSpPr>
            <a:spLocks noGrp="1"/>
          </p:cNvSpPr>
          <p:nvPr>
            <p:ph type="title"/>
          </p:nvPr>
        </p:nvSpPr>
        <p:spPr>
          <a:xfrm>
            <a:off x="154379" y="-181141"/>
            <a:ext cx="10515600" cy="1325563"/>
          </a:xfrm>
        </p:spPr>
        <p:txBody>
          <a:bodyPr/>
          <a:lstStyle/>
          <a:p>
            <a:r>
              <a:rPr lang="nl-NL" b="1" dirty="0"/>
              <a:t>Tools</a:t>
            </a:r>
          </a:p>
        </p:txBody>
      </p:sp>
      <p:sp>
        <p:nvSpPr>
          <p:cNvPr id="3" name="Content Placeholder 2">
            <a:extLst>
              <a:ext uri="{FF2B5EF4-FFF2-40B4-BE49-F238E27FC236}">
                <a16:creationId xmlns:a16="http://schemas.microsoft.com/office/drawing/2014/main" id="{A6D9DB81-5BBF-D741-7819-FD7A0DCA7E31}"/>
              </a:ext>
            </a:extLst>
          </p:cNvPr>
          <p:cNvSpPr>
            <a:spLocks noGrp="1"/>
          </p:cNvSpPr>
          <p:nvPr>
            <p:ph idx="1"/>
          </p:nvPr>
        </p:nvSpPr>
        <p:spPr>
          <a:xfrm>
            <a:off x="3149600" y="26458"/>
            <a:ext cx="8746066" cy="8203142"/>
          </a:xfrm>
          <a:solidFill>
            <a:schemeClr val="tx1"/>
          </a:solidFill>
        </p:spPr>
        <p:txBody>
          <a:bodyPr>
            <a:noAutofit/>
          </a:bodyPr>
          <a:lstStyle/>
          <a:p>
            <a:pPr>
              <a:lnSpc>
                <a:spcPts val="1350"/>
              </a:lnSpc>
            </a:pPr>
            <a:br>
              <a:rPr lang="en-GB" sz="1600" b="0" dirty="0">
                <a:solidFill>
                  <a:srgbClr val="CCCCCC"/>
                </a:solidFill>
                <a:effectLst/>
                <a:latin typeface="Menlo" panose="020B0609030804020204" pitchFamily="49" charset="0"/>
              </a:rPr>
            </a:br>
            <a:r>
              <a:rPr lang="en-GB" sz="1600" b="0" dirty="0">
                <a:solidFill>
                  <a:srgbClr val="6A9955"/>
                </a:solidFill>
                <a:effectLst/>
                <a:latin typeface="Menlo" panose="020B0609030804020204" pitchFamily="49" charset="0"/>
              </a:rPr>
              <a:t># Boolean search tool</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569CD6"/>
                </a:solidFill>
                <a:effectLst/>
                <a:latin typeface="Menlo" panose="020B0609030804020204" pitchFamily="49" charset="0"/>
              </a:rPr>
              <a:t>def</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construct_boolean_query</a:t>
            </a:r>
            <a:r>
              <a:rPr lang="en-GB" sz="1600" b="0" dirty="0">
                <a:solidFill>
                  <a:srgbClr val="CCCCCC"/>
                </a:solidFill>
                <a:effectLst/>
                <a:latin typeface="Menlo" panose="020B0609030804020204" pitchFamily="49" charset="0"/>
              </a:rPr>
              <a:t>(</a:t>
            </a:r>
            <a:r>
              <a:rPr lang="en-GB" sz="1600" b="0" dirty="0">
                <a:solidFill>
                  <a:srgbClr val="9CDCFE"/>
                </a:solidFill>
                <a:effectLst/>
                <a:latin typeface="Menlo" panose="020B0609030804020204" pitchFamily="49" charset="0"/>
              </a:rPr>
              <a:t>query</a:t>
            </a:r>
            <a:r>
              <a:rPr lang="en-GB" sz="1600" b="0" dirty="0">
                <a:solidFill>
                  <a:srgbClr val="CCCCCC"/>
                </a:solidFill>
                <a:effectLst/>
                <a:latin typeface="Menlo" panose="020B0609030804020204" pitchFamily="49" charset="0"/>
              </a:rPr>
              <a:t>: </a:t>
            </a:r>
            <a:r>
              <a:rPr lang="en-GB" sz="1600" b="0" dirty="0">
                <a:solidFill>
                  <a:srgbClr val="4EC9B0"/>
                </a:solidFill>
                <a:effectLst/>
                <a:latin typeface="Menlo" panose="020B0609030804020204" pitchFamily="49" charset="0"/>
              </a:rPr>
              <a:t>str</a:t>
            </a:r>
            <a:r>
              <a:rPr lang="en-GB" sz="1600" b="0" dirty="0">
                <a:solidFill>
                  <a:srgbClr val="CCCCCC"/>
                </a:solidFill>
                <a:effectLst/>
                <a:latin typeface="Menlo" panose="020B0609030804020204" pitchFamily="49" charset="0"/>
              </a:rPr>
              <a:t>) -&gt; </a:t>
            </a:r>
            <a:r>
              <a:rPr lang="en-GB" sz="1600" b="0" dirty="0">
                <a:solidFill>
                  <a:srgbClr val="4EC9B0"/>
                </a:solidFill>
                <a:effectLst/>
                <a:latin typeface="Menlo" panose="020B0609030804020204" pitchFamily="49" charset="0"/>
              </a:rPr>
              <a:t>str</a:t>
            </a:r>
            <a:r>
              <a:rPr lang="en-GB" sz="1600" b="0" dirty="0">
                <a:solidFill>
                  <a:srgbClr val="CCCCCC"/>
                </a:solidFill>
                <a:effectLst/>
                <a:latin typeface="Menlo" panose="020B0609030804020204" pitchFamily="49" charset="0"/>
              </a:rPr>
              <a:t>:</a:t>
            </a:r>
          </a:p>
          <a:p>
            <a:pPr>
              <a:lnSpc>
                <a:spcPts val="1350"/>
              </a:lnSpc>
            </a:pPr>
            <a:r>
              <a:rPr lang="en-GB" sz="1600" b="0" dirty="0">
                <a:solidFill>
                  <a:srgbClr val="CE9178"/>
                </a:solidFill>
                <a:effectLst/>
                <a:latin typeface="Menlo" panose="020B0609030804020204" pitchFamily="49" charset="0"/>
              </a:rPr>
              <a:t>"""</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Convert a natural language query into a PubMed </a:t>
            </a:r>
            <a:r>
              <a:rPr lang="en-GB" sz="1600" b="0" dirty="0" err="1">
                <a:solidFill>
                  <a:srgbClr val="CE9178"/>
                </a:solidFill>
                <a:effectLst/>
                <a:latin typeface="Menlo" panose="020B0609030804020204" pitchFamily="49" charset="0"/>
              </a:rPr>
              <a:t>boolean</a:t>
            </a:r>
            <a:r>
              <a:rPr lang="en-GB" sz="1600" b="0" dirty="0">
                <a:solidFill>
                  <a:srgbClr val="CE9178"/>
                </a:solidFill>
                <a:effectLst/>
                <a:latin typeface="Menlo" panose="020B0609030804020204" pitchFamily="49" charset="0"/>
              </a:rPr>
              <a:t> search query with partial matching</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a:t>
            </a:r>
            <a:endParaRPr lang="en-GB" sz="1600" b="0" dirty="0">
              <a:solidFill>
                <a:srgbClr val="CCCCCC"/>
              </a:solidFill>
              <a:effectLst/>
              <a:latin typeface="Menlo" panose="020B0609030804020204" pitchFamily="49" charset="0"/>
            </a:endParaRPr>
          </a:p>
          <a:p>
            <a:pPr>
              <a:lnSpc>
                <a:spcPts val="1350"/>
              </a:lnSpc>
            </a:pPr>
            <a:r>
              <a:rPr lang="en-GB" sz="1600" b="0" dirty="0" err="1">
                <a:solidFill>
                  <a:srgbClr val="9CDCFE"/>
                </a:solidFill>
                <a:effectLst/>
                <a:latin typeface="Menlo" panose="020B0609030804020204" pitchFamily="49" charset="0"/>
              </a:rPr>
              <a:t>llm</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4EC9B0"/>
                </a:solidFill>
                <a:effectLst/>
                <a:latin typeface="Menlo" panose="020B0609030804020204" pitchFamily="49" charset="0"/>
              </a:rPr>
              <a:t>ChatOpenAI</a:t>
            </a:r>
            <a:r>
              <a:rPr lang="en-GB" sz="1600" b="0" dirty="0">
                <a:solidFill>
                  <a:srgbClr val="CCCCCC"/>
                </a:solidFill>
                <a:effectLst/>
                <a:latin typeface="Menlo" panose="020B0609030804020204" pitchFamily="49" charset="0"/>
              </a:rPr>
              <a:t>(</a:t>
            </a:r>
            <a:r>
              <a:rPr lang="en-GB" sz="1600" b="0" dirty="0">
                <a:solidFill>
                  <a:srgbClr val="9CDCFE"/>
                </a:solidFill>
                <a:effectLst/>
                <a:latin typeface="Menlo" panose="020B0609030804020204" pitchFamily="49" charset="0"/>
              </a:rPr>
              <a:t>model</a:t>
            </a:r>
            <a:r>
              <a:rPr lang="en-GB" sz="1600" b="0" dirty="0">
                <a:solidFill>
                  <a:srgbClr val="D4D4D4"/>
                </a:solidFill>
                <a:effectLst/>
                <a:latin typeface="Menlo" panose="020B0609030804020204" pitchFamily="49" charset="0"/>
              </a:rPr>
              <a:t>=</a:t>
            </a:r>
            <a:r>
              <a:rPr lang="en-GB" sz="1600" b="0" dirty="0">
                <a:solidFill>
                  <a:srgbClr val="CE9178"/>
                </a:solidFill>
                <a:effectLst/>
                <a:latin typeface="Menlo" panose="020B0609030804020204" pitchFamily="49" charset="0"/>
              </a:rPr>
              <a:t>"gpt-4o"</a:t>
            </a:r>
            <a:r>
              <a:rPr lang="en-GB" sz="1600" b="0" dirty="0">
                <a:solidFill>
                  <a:srgbClr val="CCCCCC"/>
                </a:solidFill>
                <a:effectLst/>
                <a:latin typeface="Menlo" panose="020B0609030804020204" pitchFamily="49" charset="0"/>
              </a:rPr>
              <a:t>, </a:t>
            </a:r>
            <a:r>
              <a:rPr lang="en-GB" sz="1600" b="0" dirty="0">
                <a:solidFill>
                  <a:srgbClr val="9CDCFE"/>
                </a:solidFill>
                <a:effectLst/>
                <a:latin typeface="Menlo" panose="020B0609030804020204" pitchFamily="49" charset="0"/>
              </a:rPr>
              <a:t>temperature</a:t>
            </a:r>
            <a:r>
              <a:rPr lang="en-GB" sz="1600" b="0" dirty="0">
                <a:solidFill>
                  <a:srgbClr val="D4D4D4"/>
                </a:solidFill>
                <a:effectLst/>
                <a:latin typeface="Menlo" panose="020B0609030804020204" pitchFamily="49" charset="0"/>
              </a:rPr>
              <a:t>=</a:t>
            </a:r>
            <a:r>
              <a:rPr lang="en-GB" sz="1600" b="0" dirty="0">
                <a:solidFill>
                  <a:srgbClr val="B5CEA8"/>
                </a:solidFill>
                <a:effectLst/>
                <a:latin typeface="Menlo" panose="020B0609030804020204" pitchFamily="49" charset="0"/>
              </a:rPr>
              <a:t>0</a:t>
            </a:r>
            <a:r>
              <a:rPr lang="en-GB" sz="1600" b="0" dirty="0">
                <a:solidFill>
                  <a:srgbClr val="CCCCCC"/>
                </a:solidFill>
                <a:effectLst/>
                <a:latin typeface="Menlo" panose="020B0609030804020204" pitchFamily="49" charset="0"/>
              </a:rPr>
              <a:t>)</a:t>
            </a:r>
          </a:p>
          <a:p>
            <a:pPr>
              <a:lnSpc>
                <a:spcPts val="1350"/>
              </a:lnSpc>
            </a:pPr>
            <a:r>
              <a:rPr lang="en-GB" sz="1600" b="0" dirty="0" err="1">
                <a:solidFill>
                  <a:srgbClr val="9CDCFE"/>
                </a:solidFill>
                <a:effectLst/>
                <a:latin typeface="Menlo" panose="020B0609030804020204" pitchFamily="49" charset="0"/>
              </a:rPr>
              <a:t>boolean_prompt</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4EC9B0"/>
                </a:solidFill>
                <a:effectLst/>
                <a:latin typeface="Menlo" panose="020B0609030804020204" pitchFamily="49" charset="0"/>
              </a:rPr>
              <a:t>PromptTemplate</a:t>
            </a:r>
            <a:r>
              <a:rPr lang="en-GB" sz="1600" b="0" dirty="0">
                <a:solidFill>
                  <a:srgbClr val="CCCCCC"/>
                </a:solidFill>
                <a:effectLst/>
                <a:latin typeface="Menlo" panose="020B0609030804020204" pitchFamily="49" charset="0"/>
              </a:rPr>
              <a:t>(</a:t>
            </a:r>
          </a:p>
          <a:p>
            <a:pPr>
              <a:lnSpc>
                <a:spcPts val="1350"/>
              </a:lnSpc>
            </a:pPr>
            <a:r>
              <a:rPr lang="en-GB" sz="1600" b="0" dirty="0" err="1">
                <a:solidFill>
                  <a:srgbClr val="9CDCFE"/>
                </a:solidFill>
                <a:effectLst/>
                <a:latin typeface="Menlo" panose="020B0609030804020204" pitchFamily="49" charset="0"/>
              </a:rPr>
              <a:t>input_variables</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"query"</a:t>
            </a:r>
            <a:r>
              <a:rPr lang="en-GB" sz="1600" b="0" dirty="0">
                <a:solidFill>
                  <a:srgbClr val="CCCCCC"/>
                </a:solidFill>
                <a:effectLst/>
                <a:latin typeface="Menlo" panose="020B0609030804020204" pitchFamily="49" charset="0"/>
              </a:rPr>
              <a:t>],</a:t>
            </a:r>
          </a:p>
          <a:p>
            <a:pPr>
              <a:lnSpc>
                <a:spcPts val="1350"/>
              </a:lnSpc>
            </a:pPr>
            <a:r>
              <a:rPr lang="en-GB" sz="1600" b="0" dirty="0">
                <a:solidFill>
                  <a:srgbClr val="9CDCFE"/>
                </a:solidFill>
                <a:effectLst/>
                <a:latin typeface="Menlo" panose="020B0609030804020204" pitchFamily="49" charset="0"/>
              </a:rPr>
              <a:t>template</a:t>
            </a:r>
            <a:r>
              <a:rPr lang="en-GB" sz="1600" b="0" dirty="0">
                <a:solidFill>
                  <a:srgbClr val="D4D4D4"/>
                </a:solidFill>
                <a:effectLst/>
                <a:latin typeface="Menlo" panose="020B0609030804020204" pitchFamily="49" charset="0"/>
              </a:rPr>
              <a:t>=</a:t>
            </a:r>
            <a:r>
              <a:rPr lang="en-GB" sz="1600" b="0" dirty="0">
                <a:solidFill>
                  <a:srgbClr val="CE9178"/>
                </a:solidFill>
                <a:effectLst/>
                <a:latin typeface="Menlo" panose="020B0609030804020204" pitchFamily="49" charset="0"/>
              </a:rPr>
              <a:t>"""Convert this natural language query into a proper PubMed </a:t>
            </a:r>
            <a:r>
              <a:rPr lang="en-GB" sz="1600" b="0" dirty="0" err="1">
                <a:solidFill>
                  <a:srgbClr val="CE9178"/>
                </a:solidFill>
                <a:effectLst/>
                <a:latin typeface="Menlo" panose="020B0609030804020204" pitchFamily="49" charset="0"/>
              </a:rPr>
              <a:t>boolean</a:t>
            </a:r>
            <a:r>
              <a:rPr lang="en-GB" sz="1600" b="0" dirty="0">
                <a:solidFill>
                  <a:srgbClr val="CE9178"/>
                </a:solidFill>
                <a:effectLst/>
                <a:latin typeface="Menlo" panose="020B0609030804020204" pitchFamily="49" charset="0"/>
              </a:rPr>
              <a:t> search query with partial matching:</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Guidelines: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1. Use AND to combine terms that must all be present</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2. Use OR to include alternative terms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3. Use NOT to exclude terms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4. Use parentheses () to group terms and operators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5. Use quotation marks "" for exact phrases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6. Use [Title/Abstract] to search in both title and abstract fields</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7. Use wildcard * for partial matching</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Query: </a:t>
            </a:r>
            <a:r>
              <a:rPr lang="en-GB" sz="1600" b="0" dirty="0">
                <a:solidFill>
                  <a:srgbClr val="569CD6"/>
                </a:solidFill>
                <a:effectLst/>
                <a:latin typeface="Menlo" panose="020B0609030804020204" pitchFamily="49" charset="0"/>
              </a:rPr>
              <a:t>{query}</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E9178"/>
                </a:solidFill>
                <a:effectLst/>
                <a:latin typeface="Menlo" panose="020B0609030804020204" pitchFamily="49" charset="0"/>
              </a:rPr>
              <a:t>Boolean search query:"""</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CCCCCC"/>
                </a:solidFill>
                <a:effectLst/>
                <a:latin typeface="Menlo" panose="020B0609030804020204" pitchFamily="49" charset="0"/>
              </a:rPr>
              <a:t>)</a:t>
            </a:r>
          </a:p>
          <a:p>
            <a:pPr>
              <a:lnSpc>
                <a:spcPts val="1350"/>
              </a:lnSpc>
            </a:pPr>
            <a:r>
              <a:rPr lang="en-GB" sz="1600" b="0" dirty="0" err="1">
                <a:solidFill>
                  <a:srgbClr val="9CDCFE"/>
                </a:solidFill>
                <a:effectLst/>
                <a:latin typeface="Menlo" panose="020B0609030804020204" pitchFamily="49" charset="0"/>
              </a:rPr>
              <a:t>boolean_chain</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9CDCFE"/>
                </a:solidFill>
                <a:effectLst/>
                <a:latin typeface="Menlo" panose="020B0609030804020204" pitchFamily="49" charset="0"/>
              </a:rPr>
              <a:t>boolean_prompt</a:t>
            </a:r>
            <a:r>
              <a:rPr lang="en-GB" sz="1600" b="0" dirty="0">
                <a:solidFill>
                  <a:srgbClr val="CCCCCC"/>
                </a:solidFill>
                <a:effectLst/>
                <a:latin typeface="Menlo" panose="020B0609030804020204" pitchFamily="49" charset="0"/>
              </a:rPr>
              <a:t> </a:t>
            </a:r>
            <a:r>
              <a:rPr lang="en-GB" sz="1600" b="0" dirty="0">
                <a:solidFill>
                  <a:srgbClr val="DCDCAA"/>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9CDCFE"/>
                </a:solidFill>
                <a:effectLst/>
                <a:latin typeface="Menlo" panose="020B0609030804020204" pitchFamily="49" charset="0"/>
              </a:rPr>
              <a:t>llm</a:t>
            </a:r>
            <a:endParaRPr lang="en-GB" sz="1600" b="0" dirty="0">
              <a:solidFill>
                <a:srgbClr val="CCCCCC"/>
              </a:solidFill>
              <a:effectLst/>
              <a:latin typeface="Menlo" panose="020B0609030804020204" pitchFamily="49" charset="0"/>
            </a:endParaRPr>
          </a:p>
          <a:p>
            <a:pPr>
              <a:lnSpc>
                <a:spcPts val="1350"/>
              </a:lnSpc>
            </a:pPr>
            <a:r>
              <a:rPr lang="en-GB" sz="1600" b="0" dirty="0">
                <a:solidFill>
                  <a:srgbClr val="9CDCFE"/>
                </a:solidFill>
                <a:effectLst/>
                <a:latin typeface="Menlo" panose="020B0609030804020204" pitchFamily="49" charset="0"/>
              </a:rPr>
              <a:t>result</a:t>
            </a:r>
            <a:r>
              <a:rPr lang="en-GB" sz="1600" b="0" dirty="0">
                <a:solidFill>
                  <a:srgbClr val="CCCCCC"/>
                </a:solidFill>
                <a:effectLst/>
                <a:latin typeface="Menlo" panose="020B0609030804020204" pitchFamily="49" charset="0"/>
              </a:rPr>
              <a:t> </a:t>
            </a:r>
            <a:r>
              <a:rPr lang="en-GB" sz="1600" b="0" dirty="0">
                <a:solidFill>
                  <a:srgbClr val="D4D4D4"/>
                </a:solidFill>
                <a:effectLst/>
                <a:latin typeface="Menlo" panose="020B0609030804020204" pitchFamily="49" charset="0"/>
              </a:rPr>
              <a:t>=</a:t>
            </a:r>
            <a:r>
              <a:rPr lang="en-GB" sz="1600" b="0" dirty="0">
                <a:solidFill>
                  <a:srgbClr val="CCCCCC"/>
                </a:solidFill>
                <a:effectLst/>
                <a:latin typeface="Menlo" panose="020B0609030804020204" pitchFamily="49" charset="0"/>
              </a:rPr>
              <a:t> </a:t>
            </a:r>
            <a:r>
              <a:rPr lang="en-GB" sz="1600" b="0" dirty="0" err="1">
                <a:solidFill>
                  <a:srgbClr val="9CDCFE"/>
                </a:solidFill>
                <a:effectLst/>
                <a:latin typeface="Menlo" panose="020B0609030804020204" pitchFamily="49" charset="0"/>
              </a:rPr>
              <a:t>boolean_chain</a:t>
            </a:r>
            <a:r>
              <a:rPr lang="en-GB" sz="1600" b="0" dirty="0" err="1">
                <a:solidFill>
                  <a:srgbClr val="CCCCCC"/>
                </a:solidFill>
                <a:effectLst/>
                <a:latin typeface="Menlo" panose="020B0609030804020204" pitchFamily="49" charset="0"/>
              </a:rPr>
              <a:t>.</a:t>
            </a:r>
            <a:r>
              <a:rPr lang="en-GB" sz="1600" b="0" dirty="0" err="1">
                <a:solidFill>
                  <a:srgbClr val="DCDCAA"/>
                </a:solidFill>
                <a:effectLst/>
                <a:latin typeface="Menlo" panose="020B0609030804020204" pitchFamily="49" charset="0"/>
              </a:rPr>
              <a:t>invoke</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"query"</a:t>
            </a:r>
            <a:r>
              <a:rPr lang="en-GB" sz="1600" b="0" dirty="0">
                <a:solidFill>
                  <a:srgbClr val="CCCCCC"/>
                </a:solidFill>
                <a:effectLst/>
                <a:latin typeface="Menlo" panose="020B0609030804020204" pitchFamily="49" charset="0"/>
              </a:rPr>
              <a:t>: </a:t>
            </a:r>
            <a:r>
              <a:rPr lang="en-GB" sz="1600" b="0" dirty="0">
                <a:solidFill>
                  <a:srgbClr val="9CDCFE"/>
                </a:solidFill>
                <a:effectLst/>
                <a:latin typeface="Menlo" panose="020B0609030804020204" pitchFamily="49" charset="0"/>
              </a:rPr>
              <a:t>query</a:t>
            </a:r>
            <a:r>
              <a:rPr lang="en-GB" sz="1600" b="0" dirty="0">
                <a:solidFill>
                  <a:srgbClr val="CCCCCC"/>
                </a:solidFill>
                <a:effectLst/>
                <a:latin typeface="Menlo" panose="020B0609030804020204" pitchFamily="49" charset="0"/>
              </a:rPr>
              <a:t>})</a:t>
            </a:r>
          </a:p>
          <a:p>
            <a:pPr>
              <a:lnSpc>
                <a:spcPts val="1350"/>
              </a:lnSpc>
            </a:pPr>
            <a:r>
              <a:rPr lang="en-GB" sz="1600" b="0" dirty="0">
                <a:solidFill>
                  <a:srgbClr val="C586C0"/>
                </a:solidFill>
                <a:effectLst/>
                <a:latin typeface="Menlo" panose="020B0609030804020204" pitchFamily="49" charset="0"/>
              </a:rPr>
              <a:t>return</a:t>
            </a:r>
            <a:r>
              <a:rPr lang="en-GB" sz="1600" b="0" dirty="0">
                <a:solidFill>
                  <a:srgbClr val="CCCCCC"/>
                </a:solidFill>
                <a:effectLst/>
                <a:latin typeface="Menlo" panose="020B0609030804020204" pitchFamily="49" charset="0"/>
              </a:rPr>
              <a:t> </a:t>
            </a:r>
            <a:r>
              <a:rPr lang="en-GB" sz="1600" b="0" dirty="0">
                <a:solidFill>
                  <a:srgbClr val="4EC9B0"/>
                </a:solidFill>
                <a:effectLst/>
                <a:latin typeface="Menlo" panose="020B0609030804020204" pitchFamily="49" charset="0"/>
              </a:rPr>
              <a:t>str</a:t>
            </a:r>
            <a:r>
              <a:rPr lang="en-GB" sz="1600" b="0" dirty="0">
                <a:solidFill>
                  <a:srgbClr val="CCCCCC"/>
                </a:solidFill>
                <a:effectLst/>
                <a:latin typeface="Menlo" panose="020B0609030804020204" pitchFamily="49" charset="0"/>
              </a:rPr>
              <a:t>(</a:t>
            </a:r>
            <a:r>
              <a:rPr lang="en-GB" sz="1600" b="0" dirty="0" err="1">
                <a:solidFill>
                  <a:srgbClr val="9CDCFE"/>
                </a:solidFill>
                <a:effectLst/>
                <a:latin typeface="Menlo" panose="020B0609030804020204" pitchFamily="49" charset="0"/>
              </a:rPr>
              <a:t>result</a:t>
            </a:r>
            <a:r>
              <a:rPr lang="en-GB" sz="1600" b="0" dirty="0" err="1">
                <a:solidFill>
                  <a:srgbClr val="CCCCCC"/>
                </a:solidFill>
                <a:effectLst/>
                <a:latin typeface="Menlo" panose="020B0609030804020204" pitchFamily="49" charset="0"/>
              </a:rPr>
              <a:t>.</a:t>
            </a:r>
            <a:r>
              <a:rPr lang="en-GB" sz="1600" b="0" dirty="0" err="1">
                <a:solidFill>
                  <a:srgbClr val="9CDCFE"/>
                </a:solidFill>
                <a:effectLst/>
                <a:latin typeface="Menlo" panose="020B0609030804020204" pitchFamily="49" charset="0"/>
              </a:rPr>
              <a:t>content</a:t>
            </a:r>
            <a:r>
              <a:rPr lang="en-GB" sz="1600" b="0" dirty="0">
                <a:solidFill>
                  <a:srgbClr val="CCCCCC"/>
                </a:solidFill>
                <a:effectLst/>
                <a:latin typeface="Menlo" panose="020B0609030804020204" pitchFamily="49" charset="0"/>
              </a:rPr>
              <a:t>) </a:t>
            </a:r>
            <a:r>
              <a:rPr lang="en-GB" sz="1600" b="0" dirty="0">
                <a:solidFill>
                  <a:srgbClr val="C586C0"/>
                </a:solidFill>
                <a:effectLst/>
                <a:latin typeface="Menlo" panose="020B0609030804020204" pitchFamily="49" charset="0"/>
              </a:rPr>
              <a:t>if</a:t>
            </a:r>
            <a:r>
              <a:rPr lang="en-GB" sz="1600" b="0" dirty="0">
                <a:solidFill>
                  <a:srgbClr val="CCCCCC"/>
                </a:solidFill>
                <a:effectLst/>
                <a:latin typeface="Menlo" panose="020B0609030804020204" pitchFamily="49" charset="0"/>
              </a:rPr>
              <a:t> </a:t>
            </a:r>
            <a:r>
              <a:rPr lang="en-GB" sz="1600" b="0" dirty="0" err="1">
                <a:solidFill>
                  <a:srgbClr val="DCDCAA"/>
                </a:solidFill>
                <a:effectLst/>
                <a:latin typeface="Menlo" panose="020B0609030804020204" pitchFamily="49" charset="0"/>
              </a:rPr>
              <a:t>hasattr</a:t>
            </a:r>
            <a:r>
              <a:rPr lang="en-GB" sz="1600" b="0" dirty="0">
                <a:solidFill>
                  <a:srgbClr val="CCCCCC"/>
                </a:solidFill>
                <a:effectLst/>
                <a:latin typeface="Menlo" panose="020B0609030804020204" pitchFamily="49" charset="0"/>
              </a:rPr>
              <a:t>(</a:t>
            </a:r>
            <a:r>
              <a:rPr lang="en-GB" sz="1600" b="0" dirty="0">
                <a:solidFill>
                  <a:srgbClr val="9CDCFE"/>
                </a:solidFill>
                <a:effectLst/>
                <a:latin typeface="Menlo" panose="020B0609030804020204" pitchFamily="49" charset="0"/>
              </a:rPr>
              <a:t>result</a:t>
            </a:r>
            <a:r>
              <a:rPr lang="en-GB" sz="1600" b="0" dirty="0">
                <a:solidFill>
                  <a:srgbClr val="CCCCCC"/>
                </a:solidFill>
                <a:effectLst/>
                <a:latin typeface="Menlo" panose="020B0609030804020204" pitchFamily="49" charset="0"/>
              </a:rPr>
              <a:t>, </a:t>
            </a:r>
            <a:r>
              <a:rPr lang="en-GB" sz="1600" b="0" dirty="0">
                <a:solidFill>
                  <a:srgbClr val="CE9178"/>
                </a:solidFill>
                <a:effectLst/>
                <a:latin typeface="Menlo" panose="020B0609030804020204" pitchFamily="49" charset="0"/>
              </a:rPr>
              <a:t>'content'</a:t>
            </a:r>
            <a:r>
              <a:rPr lang="en-GB" sz="1600" b="0" dirty="0">
                <a:solidFill>
                  <a:srgbClr val="CCCCCC"/>
                </a:solidFill>
                <a:effectLst/>
                <a:latin typeface="Menlo" panose="020B0609030804020204" pitchFamily="49" charset="0"/>
              </a:rPr>
              <a:t>) </a:t>
            </a:r>
            <a:r>
              <a:rPr lang="en-GB" sz="1600" b="0" dirty="0">
                <a:solidFill>
                  <a:srgbClr val="C586C0"/>
                </a:solidFill>
                <a:effectLst/>
                <a:latin typeface="Menlo" panose="020B0609030804020204" pitchFamily="49" charset="0"/>
              </a:rPr>
              <a:t>else</a:t>
            </a:r>
            <a:r>
              <a:rPr lang="en-GB" sz="1600" b="0" dirty="0">
                <a:solidFill>
                  <a:srgbClr val="CCCCCC"/>
                </a:solidFill>
                <a:effectLst/>
                <a:latin typeface="Menlo" panose="020B0609030804020204" pitchFamily="49" charset="0"/>
              </a:rPr>
              <a:t> </a:t>
            </a:r>
            <a:r>
              <a:rPr lang="en-GB" sz="1600" b="0" dirty="0">
                <a:solidFill>
                  <a:srgbClr val="DCDCAA"/>
                </a:solidFill>
                <a:effectLst/>
                <a:latin typeface="Menlo" panose="020B0609030804020204" pitchFamily="49" charset="0"/>
              </a:rPr>
              <a:t>str</a:t>
            </a:r>
            <a:r>
              <a:rPr lang="en-GB" sz="1600" b="0" dirty="0">
                <a:solidFill>
                  <a:srgbClr val="CCCCCC"/>
                </a:solidFill>
                <a:effectLst/>
                <a:latin typeface="Menlo" panose="020B0609030804020204" pitchFamily="49" charset="0"/>
              </a:rPr>
              <a:t>(</a:t>
            </a:r>
            <a:r>
              <a:rPr lang="en-GB" sz="1600" b="0" dirty="0">
                <a:solidFill>
                  <a:srgbClr val="9CDCFE"/>
                </a:solidFill>
                <a:effectLst/>
                <a:latin typeface="Menlo" panose="020B0609030804020204" pitchFamily="49" charset="0"/>
              </a:rPr>
              <a:t>result</a:t>
            </a:r>
            <a:r>
              <a:rPr lang="en-GB" sz="1600" b="0" dirty="0">
                <a:solidFill>
                  <a:srgbClr val="CCCCCC"/>
                </a:solidFill>
                <a:effectLst/>
                <a:latin typeface="Menlo" panose="020B0609030804020204" pitchFamily="49" charset="0"/>
              </a:rPr>
              <a:t>)</a:t>
            </a:r>
          </a:p>
          <a:p>
            <a:pPr>
              <a:lnSpc>
                <a:spcPts val="1350"/>
              </a:lnSpc>
            </a:pPr>
            <a:br>
              <a:rPr lang="en-GB" sz="1600" b="0" dirty="0">
                <a:solidFill>
                  <a:srgbClr val="CCCCCC"/>
                </a:solidFill>
                <a:effectLst/>
                <a:latin typeface="Menlo" panose="020B0609030804020204" pitchFamily="49" charset="0"/>
              </a:rPr>
            </a:br>
            <a:endParaRPr lang="en-GB" sz="1600" b="0" dirty="0">
              <a:solidFill>
                <a:srgbClr val="CCCCCC"/>
              </a:solidFill>
              <a:effectLst/>
              <a:latin typeface="Menlo" panose="020B0609030804020204" pitchFamily="49" charset="0"/>
            </a:endParaRPr>
          </a:p>
          <a:p>
            <a:endParaRPr lang="nl-NL" sz="1600" dirty="0"/>
          </a:p>
        </p:txBody>
      </p:sp>
      <p:sp>
        <p:nvSpPr>
          <p:cNvPr id="4" name="TextBox 3">
            <a:extLst>
              <a:ext uri="{FF2B5EF4-FFF2-40B4-BE49-F238E27FC236}">
                <a16:creationId xmlns:a16="http://schemas.microsoft.com/office/drawing/2014/main" id="{5CDB0494-7E08-4303-D9FA-7B939F1FA50A}"/>
              </a:ext>
            </a:extLst>
          </p:cNvPr>
          <p:cNvSpPr txBox="1"/>
          <p:nvPr/>
        </p:nvSpPr>
        <p:spPr>
          <a:xfrm>
            <a:off x="154379" y="831273"/>
            <a:ext cx="2890856" cy="31393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Software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written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on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executable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that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perform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 a workflow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autonomously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human in-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-loop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approach)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shared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published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649937C2-32B3-0F4A-8DDB-FB6FAE7B32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94F93A8-0B3C-19A5-0994-49403DD8284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653E9BB-2892-DBEF-E87B-7979B8B9963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17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2950C-43CC-8630-AB8F-FE56FD4068C0}"/>
              </a:ext>
            </a:extLst>
          </p:cNvPr>
          <p:cNvPicPr>
            <a:picLocks noChangeAspect="1"/>
          </p:cNvPicPr>
          <p:nvPr/>
        </p:nvPicPr>
        <p:blipFill>
          <a:blip r:embed="rId2"/>
          <a:stretch>
            <a:fillRect/>
          </a:stretch>
        </p:blipFill>
        <p:spPr>
          <a:xfrm>
            <a:off x="329469" y="511704"/>
            <a:ext cx="11582142" cy="4991630"/>
          </a:xfrm>
          <a:prstGeom prst="rect">
            <a:avLst/>
          </a:prstGeom>
        </p:spPr>
      </p:pic>
      <p:sp>
        <p:nvSpPr>
          <p:cNvPr id="2" name="Date Placeholder 1">
            <a:extLst>
              <a:ext uri="{FF2B5EF4-FFF2-40B4-BE49-F238E27FC236}">
                <a16:creationId xmlns:a16="http://schemas.microsoft.com/office/drawing/2014/main" id="{ED3F90A8-104F-06FF-C4B2-135A06A606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74B4A9-C0B6-04EF-A03A-9331A0C42D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58D30EB-EE08-0ADB-A053-09CB7B5B06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262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811040D1-7176-C4C4-0649-531260EF643E}"/>
              </a:ext>
            </a:extLst>
          </p:cNvPr>
          <p:cNvSpPr txBox="1">
            <a:spLocks/>
          </p:cNvSpPr>
          <p:nvPr/>
        </p:nvSpPr>
        <p:spPr>
          <a:xfrm>
            <a:off x="699714" y="353160"/>
            <a:ext cx="7091300" cy="898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0" normalizeH="0" baseline="0" noProof="0">
                <a:ln>
                  <a:noFill/>
                </a:ln>
                <a:solidFill>
                  <a:srgbClr val="FFFFFF"/>
                </a:solidFill>
                <a:effectLst/>
                <a:uLnTx/>
                <a:uFillTx/>
                <a:latin typeface="Calibri Light" panose="020F0302020204030204"/>
                <a:ea typeface="+mj-ea"/>
                <a:cs typeface="+mj-cs"/>
              </a:rPr>
              <a:t>Multi-agent workflow for literature search and data extraction</a:t>
            </a:r>
          </a:p>
        </p:txBody>
      </p:sp>
      <p:sp>
        <p:nvSpPr>
          <p:cNvPr id="8" name="TextBox 7">
            <a:extLst>
              <a:ext uri="{FF2B5EF4-FFF2-40B4-BE49-F238E27FC236}">
                <a16:creationId xmlns:a16="http://schemas.microsoft.com/office/drawing/2014/main" id="{C93AD06D-040F-B473-183E-C44911A06A5C}"/>
              </a:ext>
            </a:extLst>
          </p:cNvPr>
          <p:cNvSpPr txBox="1"/>
          <p:nvPr/>
        </p:nvSpPr>
        <p:spPr>
          <a:xfrm>
            <a:off x="8571507" y="387224"/>
            <a:ext cx="3291839" cy="83045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hlinkClick r:id="rId2"/>
              </a:rPr>
              <a:t>https://langchain-ai.github.io/langgraph/</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a:t>
            </a:r>
          </a:p>
        </p:txBody>
      </p:sp>
      <p:pic>
        <p:nvPicPr>
          <p:cNvPr id="6" name="Picture 5">
            <a:extLst>
              <a:ext uri="{FF2B5EF4-FFF2-40B4-BE49-F238E27FC236}">
                <a16:creationId xmlns:a16="http://schemas.microsoft.com/office/drawing/2014/main" id="{9C7A93A4-D600-63CE-FBB5-E9CFE33BFDE8}"/>
              </a:ext>
            </a:extLst>
          </p:cNvPr>
          <p:cNvPicPr>
            <a:picLocks noChangeAspect="1"/>
          </p:cNvPicPr>
          <p:nvPr/>
        </p:nvPicPr>
        <p:blipFill>
          <a:blip r:embed="rId3"/>
          <a:stretch>
            <a:fillRect/>
          </a:stretch>
        </p:blipFill>
        <p:spPr>
          <a:xfrm>
            <a:off x="8610600" y="1251741"/>
            <a:ext cx="1923447" cy="298134"/>
          </a:xfrm>
          <a:prstGeom prst="rect">
            <a:avLst/>
          </a:prstGeom>
        </p:spPr>
      </p:pic>
      <p:pic>
        <p:nvPicPr>
          <p:cNvPr id="21" name="Picture 20" descr="A diagram of a task type&#10;&#10;Description automatically generated">
            <a:extLst>
              <a:ext uri="{FF2B5EF4-FFF2-40B4-BE49-F238E27FC236}">
                <a16:creationId xmlns:a16="http://schemas.microsoft.com/office/drawing/2014/main" id="{39856E0E-FB07-3B04-4FE7-D2FB421B287C}"/>
              </a:ext>
            </a:extLst>
          </p:cNvPr>
          <p:cNvPicPr>
            <a:picLocks noChangeAspect="1"/>
          </p:cNvPicPr>
          <p:nvPr/>
        </p:nvPicPr>
        <p:blipFill>
          <a:blip r:embed="rId4"/>
          <a:stretch>
            <a:fillRect/>
          </a:stretch>
        </p:blipFill>
        <p:spPr>
          <a:xfrm>
            <a:off x="2090782" y="227449"/>
            <a:ext cx="5795918" cy="6494026"/>
          </a:xfrm>
          <a:prstGeom prst="rect">
            <a:avLst/>
          </a:prstGeom>
        </p:spPr>
      </p:pic>
      <p:sp>
        <p:nvSpPr>
          <p:cNvPr id="2" name="Date Placeholder 1">
            <a:extLst>
              <a:ext uri="{FF2B5EF4-FFF2-40B4-BE49-F238E27FC236}">
                <a16:creationId xmlns:a16="http://schemas.microsoft.com/office/drawing/2014/main" id="{9452B2C8-5C4F-B0C7-9340-FCA5AF42CD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8C18671-094A-1417-7F46-5B0E8AC187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5E4C3BC-89FD-B914-C5E0-6B6708D6AE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7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1B70C-264C-68D8-2358-D5CF6D650EC5}"/>
              </a:ext>
            </a:extLst>
          </p:cNvPr>
          <p:cNvSpPr>
            <a:spLocks noGrp="1"/>
          </p:cNvSpPr>
          <p:nvPr>
            <p:ph type="title"/>
          </p:nvPr>
        </p:nvSpPr>
        <p:spPr>
          <a:xfrm>
            <a:off x="327561" y="-121764"/>
            <a:ext cx="10515600" cy="1325563"/>
          </a:xfrm>
        </p:spPr>
        <p:txBody>
          <a:bodyPr/>
          <a:lstStyle/>
          <a:p>
            <a:r>
              <a:rPr lang="nl-NL" dirty="0"/>
              <a:t>Demo </a:t>
            </a:r>
          </a:p>
        </p:txBody>
      </p:sp>
      <p:sp>
        <p:nvSpPr>
          <p:cNvPr id="4" name="Date Placeholder 3">
            <a:extLst>
              <a:ext uri="{FF2B5EF4-FFF2-40B4-BE49-F238E27FC236}">
                <a16:creationId xmlns:a16="http://schemas.microsoft.com/office/drawing/2014/main" id="{D579BFC7-00A3-0616-1036-B85F27E0598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F9C695F-76D2-1216-3752-C1CA09B80C7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D79A51B-A9C4-3E29-56F4-6292FA2A4E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916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BC832A5-FD83-6BD7-E6D4-12FF606E658D}"/>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D05B5EE-5F6D-8DE8-366C-848EB2489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7030B018-3840-49E6-CE67-F3D6FE27A27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F1D41688-DE1F-636A-5F15-9564D548E98B}"/>
              </a:ext>
            </a:extLst>
          </p:cNvPr>
          <p:cNvSpPr>
            <a:spLocks noGrp="1"/>
          </p:cNvSpPr>
          <p:nvPr>
            <p:ph type="ctrTitle"/>
          </p:nvPr>
        </p:nvSpPr>
        <p:spPr>
          <a:xfrm>
            <a:off x="1524000" y="1484243"/>
            <a:ext cx="9144000" cy="1186915"/>
          </a:xfrm>
        </p:spPr>
        <p:txBody>
          <a:bodyPr>
            <a:normAutofit/>
          </a:bodyPr>
          <a:lstStyle/>
          <a:p>
            <a:r>
              <a:rPr lang="en-US" dirty="0">
                <a:solidFill>
                  <a:srgbClr val="FFFFFF"/>
                </a:solidFill>
              </a:rPr>
              <a:t>AI dilemmas</a:t>
            </a:r>
          </a:p>
        </p:txBody>
      </p:sp>
      <p:sp>
        <p:nvSpPr>
          <p:cNvPr id="2" name="Date Placeholder 1">
            <a:extLst>
              <a:ext uri="{FF2B5EF4-FFF2-40B4-BE49-F238E27FC236}">
                <a16:creationId xmlns:a16="http://schemas.microsoft.com/office/drawing/2014/main" id="{57F22F82-70D8-586A-8EDB-76E504BC64E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455D826-510D-5C8B-E72A-CAED9AC387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6FF73F9-B553-2765-047C-C2CE3798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934818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raph shows that total energy use and share of AI in the total... |  Download Scientific Diagram">
            <a:extLst>
              <a:ext uri="{FF2B5EF4-FFF2-40B4-BE49-F238E27FC236}">
                <a16:creationId xmlns:a16="http://schemas.microsoft.com/office/drawing/2014/main" id="{7E477952-7257-775A-ECE2-7B8D08B30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451" y="740070"/>
            <a:ext cx="7061952" cy="5616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E98D27-0D6D-7D93-C71E-CA0116A7336F}"/>
              </a:ext>
            </a:extLst>
          </p:cNvPr>
          <p:cNvSpPr>
            <a:spLocks noGrp="1"/>
          </p:cNvSpPr>
          <p:nvPr>
            <p:ph type="title"/>
          </p:nvPr>
        </p:nvSpPr>
        <p:spPr>
          <a:xfrm>
            <a:off x="101930" y="-216766"/>
            <a:ext cx="10515600" cy="1325563"/>
          </a:xfrm>
        </p:spPr>
        <p:txBody>
          <a:bodyPr/>
          <a:lstStyle/>
          <a:p>
            <a:r>
              <a:rPr lang="nl-NL" dirty="0"/>
              <a:t>AI Energy </a:t>
            </a:r>
            <a:r>
              <a:rPr lang="nl-NL" dirty="0" err="1"/>
              <a:t>consumption</a:t>
            </a:r>
            <a:endParaRPr lang="nl-NL" dirty="0"/>
          </a:p>
        </p:txBody>
      </p:sp>
      <p:sp>
        <p:nvSpPr>
          <p:cNvPr id="4" name="Date Placeholder 3">
            <a:extLst>
              <a:ext uri="{FF2B5EF4-FFF2-40B4-BE49-F238E27FC236}">
                <a16:creationId xmlns:a16="http://schemas.microsoft.com/office/drawing/2014/main" id="{30DF5454-B122-16B0-E58F-B1B5CE4085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65C98A2-7322-68D0-0478-E5FF0BB32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9E711F4-F131-BAC9-AC7B-620497423B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3A5C81-F2E4-10B3-C458-845D93456CE4}"/>
              </a:ext>
            </a:extLst>
          </p:cNvPr>
          <p:cNvSpPr txBox="1"/>
          <p:nvPr/>
        </p:nvSpPr>
        <p:spPr>
          <a:xfrm>
            <a:off x="400793" y="5894900"/>
            <a:ext cx="61692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http://dx.doi.org/10.3389/fnins.2019.00666</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97738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A10-EEBD-D7E6-3A7F-64945508D1C1}"/>
              </a:ext>
            </a:extLst>
          </p:cNvPr>
          <p:cNvSpPr>
            <a:spLocks noGrp="1"/>
          </p:cNvSpPr>
          <p:nvPr>
            <p:ph type="title"/>
          </p:nvPr>
        </p:nvSpPr>
        <p:spPr>
          <a:xfrm>
            <a:off x="228600" y="-201861"/>
            <a:ext cx="10515600" cy="1325563"/>
          </a:xfrm>
        </p:spPr>
        <p:txBody>
          <a:bodyPr/>
          <a:lstStyle/>
          <a:p>
            <a:r>
              <a:rPr lang="nl-NL" dirty="0" err="1"/>
              <a:t>DeepSeek</a:t>
            </a:r>
            <a:r>
              <a:rPr lang="nl-NL" dirty="0"/>
              <a:t> R1; a new model </a:t>
            </a:r>
          </a:p>
        </p:txBody>
      </p:sp>
      <p:sp>
        <p:nvSpPr>
          <p:cNvPr id="4" name="Date Placeholder 3">
            <a:extLst>
              <a:ext uri="{FF2B5EF4-FFF2-40B4-BE49-F238E27FC236}">
                <a16:creationId xmlns:a16="http://schemas.microsoft.com/office/drawing/2014/main" id="{D515311F-4E07-EE18-1E95-C97DC433EF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176844-69F5-8E4C-8662-BA6153BD3F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0CBC547-1A27-1EC8-D1AD-0CDAD6141E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4" descr="DeepSeek-R1 Release | DeepSeek API Docs">
            <a:extLst>
              <a:ext uri="{FF2B5EF4-FFF2-40B4-BE49-F238E27FC236}">
                <a16:creationId xmlns:a16="http://schemas.microsoft.com/office/drawing/2014/main" id="{123B24A3-759F-B623-2781-CED4FD59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08" y="1571306"/>
            <a:ext cx="6042498" cy="4414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9502D0-7AA7-6BB5-F6ED-5C20EEECAD23}"/>
              </a:ext>
            </a:extLst>
          </p:cNvPr>
          <p:cNvSpPr txBox="1"/>
          <p:nvPr/>
        </p:nvSpPr>
        <p:spPr>
          <a:xfrm>
            <a:off x="6784692" y="2196587"/>
            <a:ext cx="52444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R1 is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about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95%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cheaper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OpenAI</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o1. In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traning</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cost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is running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lower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energy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demand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325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FC35-CF9E-676D-1F63-10450CA98B9B}"/>
              </a:ext>
            </a:extLst>
          </p:cNvPr>
          <p:cNvSpPr>
            <a:spLocks noGrp="1"/>
          </p:cNvSpPr>
          <p:nvPr>
            <p:ph type="title"/>
          </p:nvPr>
        </p:nvSpPr>
        <p:spPr>
          <a:xfrm>
            <a:off x="232558" y="-204890"/>
            <a:ext cx="10515600" cy="1325563"/>
          </a:xfrm>
        </p:spPr>
        <p:txBody>
          <a:bodyPr/>
          <a:lstStyle/>
          <a:p>
            <a:r>
              <a:rPr lang="nl-NL" dirty="0"/>
              <a:t>AI </a:t>
            </a:r>
            <a:r>
              <a:rPr lang="nl-NL" dirty="0" err="1"/>
              <a:t>impacting</a:t>
            </a:r>
            <a:r>
              <a:rPr lang="nl-NL" dirty="0"/>
              <a:t> </a:t>
            </a:r>
            <a:r>
              <a:rPr lang="nl-NL" dirty="0" err="1"/>
              <a:t>the</a:t>
            </a:r>
            <a:r>
              <a:rPr lang="nl-NL" dirty="0"/>
              <a:t> </a:t>
            </a:r>
            <a:r>
              <a:rPr lang="nl-NL" dirty="0" err="1"/>
              <a:t>economy</a:t>
            </a:r>
            <a:endParaRPr lang="nl-NL" dirty="0"/>
          </a:p>
        </p:txBody>
      </p:sp>
      <p:sp>
        <p:nvSpPr>
          <p:cNvPr id="4" name="Date Placeholder 3">
            <a:extLst>
              <a:ext uri="{FF2B5EF4-FFF2-40B4-BE49-F238E27FC236}">
                <a16:creationId xmlns:a16="http://schemas.microsoft.com/office/drawing/2014/main" id="{10200A1B-E175-A617-28C0-9874939E59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B86EF40-7EA4-FAA9-33B6-AFD876C415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6CB2E2-E56A-2233-A6AF-28BADEFC35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Keeping a Pulse on DeepSeek | Radical Data Science">
            <a:extLst>
              <a:ext uri="{FF2B5EF4-FFF2-40B4-BE49-F238E27FC236}">
                <a16:creationId xmlns:a16="http://schemas.microsoft.com/office/drawing/2014/main" id="{88B8DA5A-88A5-79BB-5111-E278623AB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98" y="994178"/>
            <a:ext cx="7392719" cy="5143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E479F-F3C1-8DCE-1E35-F9F1863A2309}"/>
              </a:ext>
            </a:extLst>
          </p:cNvPr>
          <p:cNvSpPr txBox="1"/>
          <p:nvPr/>
        </p:nvSpPr>
        <p:spPr>
          <a:xfrm>
            <a:off x="5020788" y="3741369"/>
            <a:ext cx="14131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20/01/2025,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Release</a:t>
            </a:r>
          </a:p>
        </p:txBody>
      </p:sp>
      <p:sp>
        <p:nvSpPr>
          <p:cNvPr id="8" name="Down Arrow 7">
            <a:extLst>
              <a:ext uri="{FF2B5EF4-FFF2-40B4-BE49-F238E27FC236}">
                <a16:creationId xmlns:a16="http://schemas.microsoft.com/office/drawing/2014/main" id="{75BCCB00-533A-41CC-39E0-8804BEAA90DB}"/>
              </a:ext>
            </a:extLst>
          </p:cNvPr>
          <p:cNvSpPr/>
          <p:nvPr/>
        </p:nvSpPr>
        <p:spPr>
          <a:xfrm>
            <a:off x="5198917" y="4664699"/>
            <a:ext cx="385454" cy="831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177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023B-A252-0EE8-E51C-47357ADB1761}"/>
              </a:ext>
            </a:extLst>
          </p:cNvPr>
          <p:cNvSpPr>
            <a:spLocks noGrp="1"/>
          </p:cNvSpPr>
          <p:nvPr>
            <p:ph type="title"/>
          </p:nvPr>
        </p:nvSpPr>
        <p:spPr/>
        <p:txBody>
          <a:bodyPr/>
          <a:lstStyle/>
          <a:p>
            <a:r>
              <a:rPr lang="nl-NL" dirty="0"/>
              <a:t>The search </a:t>
            </a:r>
            <a:r>
              <a:rPr lang="nl-NL" dirty="0" err="1"/>
              <a:t>for</a:t>
            </a:r>
            <a:r>
              <a:rPr lang="nl-NL" dirty="0"/>
              <a:t> </a:t>
            </a:r>
            <a:r>
              <a:rPr lang="nl-NL" dirty="0" err="1"/>
              <a:t>reducing</a:t>
            </a:r>
            <a:r>
              <a:rPr lang="nl-NL" dirty="0"/>
              <a:t> </a:t>
            </a:r>
            <a:r>
              <a:rPr lang="nl-NL" dirty="0" err="1"/>
              <a:t>cost</a:t>
            </a:r>
            <a:r>
              <a:rPr lang="nl-NL" dirty="0"/>
              <a:t> </a:t>
            </a:r>
            <a:r>
              <a:rPr lang="nl-NL" dirty="0" err="1"/>
              <a:t>and</a:t>
            </a:r>
            <a:r>
              <a:rPr lang="nl-NL" dirty="0"/>
              <a:t> energy </a:t>
            </a:r>
            <a:r>
              <a:rPr lang="nl-NL" dirty="0" err="1"/>
              <a:t>consumption</a:t>
            </a:r>
            <a:endParaRPr lang="nl-NL" dirty="0"/>
          </a:p>
        </p:txBody>
      </p:sp>
      <p:sp>
        <p:nvSpPr>
          <p:cNvPr id="7" name="Content Placeholder 6">
            <a:extLst>
              <a:ext uri="{FF2B5EF4-FFF2-40B4-BE49-F238E27FC236}">
                <a16:creationId xmlns:a16="http://schemas.microsoft.com/office/drawing/2014/main" id="{FA6397BE-2B47-94AB-8A6E-399ED5E5FB56}"/>
              </a:ext>
            </a:extLst>
          </p:cNvPr>
          <p:cNvSpPr>
            <a:spLocks noGrp="1"/>
          </p:cNvSpPr>
          <p:nvPr>
            <p:ph idx="1"/>
          </p:nvPr>
        </p:nvSpPr>
        <p:spPr>
          <a:xfrm>
            <a:off x="801688" y="2521656"/>
            <a:ext cx="10515600" cy="1741664"/>
          </a:xfrm>
        </p:spPr>
        <p:txBody>
          <a:bodyPr/>
          <a:lstStyle/>
          <a:p>
            <a:r>
              <a:rPr lang="nl-NL" dirty="0" err="1"/>
              <a:t>Alternative</a:t>
            </a:r>
            <a:r>
              <a:rPr lang="nl-NL" dirty="0"/>
              <a:t> </a:t>
            </a:r>
            <a:r>
              <a:rPr lang="nl-NL" dirty="0" err="1"/>
              <a:t>architectures</a:t>
            </a:r>
            <a:endParaRPr lang="nl-NL" dirty="0"/>
          </a:p>
          <a:p>
            <a:r>
              <a:rPr lang="nl-NL" dirty="0" err="1"/>
              <a:t>Alternative</a:t>
            </a:r>
            <a:r>
              <a:rPr lang="nl-NL" dirty="0"/>
              <a:t> hardware</a:t>
            </a:r>
          </a:p>
          <a:p>
            <a:r>
              <a:rPr lang="nl-NL" dirty="0" err="1"/>
              <a:t>Alternative</a:t>
            </a:r>
            <a:r>
              <a:rPr lang="nl-NL" dirty="0"/>
              <a:t> </a:t>
            </a:r>
            <a:r>
              <a:rPr lang="nl-NL" dirty="0" err="1"/>
              <a:t>algorithms</a:t>
            </a:r>
            <a:endParaRPr lang="nl-NL" dirty="0"/>
          </a:p>
        </p:txBody>
      </p:sp>
      <p:sp>
        <p:nvSpPr>
          <p:cNvPr id="4" name="Date Placeholder 3">
            <a:extLst>
              <a:ext uri="{FF2B5EF4-FFF2-40B4-BE49-F238E27FC236}">
                <a16:creationId xmlns:a16="http://schemas.microsoft.com/office/drawing/2014/main" id="{1F26FF5D-7A9A-7401-A9E5-B5166BE035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EFCC95-49EA-8483-76E9-06F6BDE14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498523-12C7-78B7-93A5-D6494618D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descr="Nvidia Falls 17% After DeepSeek's Shockwave – Buy or Bail? | Dr Wealth">
            <a:extLst>
              <a:ext uri="{FF2B5EF4-FFF2-40B4-BE49-F238E27FC236}">
                <a16:creationId xmlns:a16="http://schemas.microsoft.com/office/drawing/2014/main" id="{B29115EF-5235-FED4-C679-439F06710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231" y="935264"/>
            <a:ext cx="5421086" cy="542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7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4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087-461B-4454-CF1C-3ECD46AC5235}"/>
              </a:ext>
            </a:extLst>
          </p:cNvPr>
          <p:cNvSpPr>
            <a:spLocks noGrp="1"/>
          </p:cNvSpPr>
          <p:nvPr>
            <p:ph type="title"/>
          </p:nvPr>
        </p:nvSpPr>
        <p:spPr>
          <a:xfrm>
            <a:off x="377352" y="609656"/>
            <a:ext cx="5257800" cy="706934"/>
          </a:xfrm>
        </p:spPr>
        <p:txBody>
          <a:bodyPr>
            <a:normAutofit fontScale="90000"/>
          </a:bodyPr>
          <a:lstStyle/>
          <a:p>
            <a:r>
              <a:rPr lang="nl-NL" dirty="0" err="1"/>
              <a:t>DeepSeek</a:t>
            </a:r>
            <a:r>
              <a:rPr lang="nl-NL" dirty="0"/>
              <a:t>; </a:t>
            </a:r>
            <a:r>
              <a:rPr lang="nl-NL" dirty="0" err="1"/>
              <a:t>Less</a:t>
            </a:r>
            <a:r>
              <a:rPr lang="nl-NL" dirty="0"/>
              <a:t> energy &amp; </a:t>
            </a:r>
            <a:r>
              <a:rPr lang="nl-NL" dirty="0" err="1"/>
              <a:t>cheaper</a:t>
            </a:r>
            <a:r>
              <a:rPr lang="nl-NL" dirty="0"/>
              <a:t> – but </a:t>
            </a:r>
            <a:r>
              <a:rPr lang="nl-NL" dirty="0" err="1"/>
              <a:t>with</a:t>
            </a:r>
            <a:r>
              <a:rPr lang="nl-NL" dirty="0"/>
              <a:t> </a:t>
            </a:r>
            <a:r>
              <a:rPr lang="nl-NL" dirty="0" err="1"/>
              <a:t>sensorship</a:t>
            </a:r>
            <a:endParaRPr lang="nl-NL" dirty="0"/>
          </a:p>
        </p:txBody>
      </p:sp>
      <p:sp>
        <p:nvSpPr>
          <p:cNvPr id="4" name="Date Placeholder 3">
            <a:extLst>
              <a:ext uri="{FF2B5EF4-FFF2-40B4-BE49-F238E27FC236}">
                <a16:creationId xmlns:a16="http://schemas.microsoft.com/office/drawing/2014/main" id="{AA0EF100-02B8-81E4-BEDF-1049C5AD30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179D3A-211D-522A-F459-8489E11EBC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E73A2C-D1A6-B9F7-A81B-C6C1CB972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58AC7AB-3D8D-9802-3989-3506ECBEE155}"/>
              </a:ext>
            </a:extLst>
          </p:cNvPr>
          <p:cNvSpPr txBox="1"/>
          <p:nvPr/>
        </p:nvSpPr>
        <p:spPr>
          <a:xfrm>
            <a:off x="191913" y="2094708"/>
            <a:ext cx="647707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Why Is China criticized for human rights abuses with the Uyghurs?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is Taiwan's status with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happened at Tiananmen Square in 1989?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biggest criticisms of Xi Jinping? 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does censorship work in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AI model responded exactly the same to every question: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"Sorry, I'm not sure how to approach this type of question yet. Let's chat about math, coding, and logic problems instead!"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The Chinese OBLITERATED OpenAI. A side-by-side comparison of DeepSeek R1 vs  OpenAI O1 for Finance | by Austin Starks | Jan, 2025 | DataDrivenInvestor">
            <a:extLst>
              <a:ext uri="{FF2B5EF4-FFF2-40B4-BE49-F238E27FC236}">
                <a16:creationId xmlns:a16="http://schemas.microsoft.com/office/drawing/2014/main" id="{31505A30-C68B-8233-DB49-77C50C79E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85" y="168396"/>
            <a:ext cx="6059488" cy="1791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B93C9B-274C-6F63-5CF3-EAAB9149A814}"/>
              </a:ext>
            </a:extLst>
          </p:cNvPr>
          <p:cNvSpPr txBox="1"/>
          <p:nvPr/>
        </p:nvSpPr>
        <p:spPr>
          <a:xfrm>
            <a:off x="5964485" y="1992451"/>
            <a:ext cx="609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https://medium.datadriveninvestor.com/the-chinese-obliterated-openai-a-side-by-side-comparison-of-deepseek-r1-vs-openai-o1-for-finance-93a1b4343a82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0CDE725B-9541-0386-43C8-1E186D8B44AF}"/>
              </a:ext>
            </a:extLst>
          </p:cNvPr>
          <p:cNvSpPr txBox="1"/>
          <p:nvPr/>
        </p:nvSpPr>
        <p:spPr>
          <a:xfrm>
            <a:off x="493816" y="5400775"/>
            <a:ext cx="61751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https://www.forbes.com/sites/maryroeloffs/2025/01/27/does-deepseek-censor-its-answers-we-asked-5-questions-on-sensitive-china-topics/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5831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7992-E7FE-E1D7-1377-469DEF652939}"/>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advantages</a:t>
            </a:r>
            <a:endParaRPr lang="nl-NL" dirty="0"/>
          </a:p>
        </p:txBody>
      </p:sp>
      <p:sp>
        <p:nvSpPr>
          <p:cNvPr id="4" name="Date Placeholder 3">
            <a:extLst>
              <a:ext uri="{FF2B5EF4-FFF2-40B4-BE49-F238E27FC236}">
                <a16:creationId xmlns:a16="http://schemas.microsoft.com/office/drawing/2014/main" id="{1475D865-4476-0DD1-40CF-4E50E5F763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735112-3791-972B-1A46-8E66D94608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4D23CA-D069-F92F-707F-7CBDD2B553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3504104-A52B-4842-CDBA-CD84D3E01951}"/>
              </a:ext>
            </a:extLst>
          </p:cNvPr>
          <p:cNvSpPr txBox="1"/>
          <p:nvPr/>
        </p:nvSpPr>
        <p:spPr>
          <a:xfrm>
            <a:off x="689758" y="1655818"/>
            <a:ext cx="458684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Full visibility into the models’ architecture and training data encourages trust and enables thorough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Community Contributions: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Contributions from a global community of developers can enhance the model’s capabilities and address issues like biases or bugs.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can tailor the model to specific needs, whether for niche applications or improved performance in particular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are typically free to use, although there may be costs associated with computing resources and infrastructure.</a:t>
            </a:r>
          </a:p>
        </p:txBody>
      </p:sp>
      <p:sp>
        <p:nvSpPr>
          <p:cNvPr id="9" name="TextBox 8">
            <a:extLst>
              <a:ext uri="{FF2B5EF4-FFF2-40B4-BE49-F238E27FC236}">
                <a16:creationId xmlns:a16="http://schemas.microsoft.com/office/drawing/2014/main" id="{28FD06DB-4C27-E186-902E-5AA2339F8432}"/>
              </a:ext>
            </a:extLst>
          </p:cNvPr>
          <p:cNvSpPr txBox="1"/>
          <p:nvPr/>
        </p:nvSpPr>
        <p:spPr>
          <a:xfrm>
            <a:off x="6384966" y="1655818"/>
            <a:ext cx="529431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Professional Support: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often come with dedicated support teams, regular updates, and maintenance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and Optimization: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behind closed-source models can leverage extensive resources to fine-tune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Ease of Use: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typically offer user-friendly APIs and integration tools, streamlining implementation.</a:t>
            </a:r>
          </a:p>
        </p:txBody>
      </p:sp>
      <p:sp>
        <p:nvSpPr>
          <p:cNvPr id="11" name="TextBox 10">
            <a:extLst>
              <a:ext uri="{FF2B5EF4-FFF2-40B4-BE49-F238E27FC236}">
                <a16:creationId xmlns:a16="http://schemas.microsoft.com/office/drawing/2014/main" id="{6C83C50C-6C7C-7FE8-46C8-0ED890E6C321}"/>
              </a:ext>
            </a:extLst>
          </p:cNvPr>
          <p:cNvSpPr txBox="1"/>
          <p:nvPr/>
        </p:nvSpPr>
        <p:spPr>
          <a:xfrm>
            <a:off x="6094022" y="551355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51794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12A7CD-6D92-F2E0-9FBF-6A73F6A88D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375DCA-007E-6626-CA96-7B7E79657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64A40D-CADC-917E-05FD-5449A577E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DB2E49-E866-BCDC-33C9-E0C10CC4C6A0}"/>
              </a:ext>
            </a:extLst>
          </p:cNvPr>
          <p:cNvSpPr txBox="1"/>
          <p:nvPr/>
        </p:nvSpPr>
        <p:spPr>
          <a:xfrm>
            <a:off x="636322" y="1662220"/>
            <a:ext cx="49688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Maintenance: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may lack the consistent support and updates provided by commercial entities, depending on community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Variability: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quality of open-source models can vary, and advanced optimization may not always be available.</a:t>
            </a:r>
          </a:p>
        </p:txBody>
      </p:sp>
      <p:sp>
        <p:nvSpPr>
          <p:cNvPr id="9" name="Title 1">
            <a:extLst>
              <a:ext uri="{FF2B5EF4-FFF2-40B4-BE49-F238E27FC236}">
                <a16:creationId xmlns:a16="http://schemas.microsoft.com/office/drawing/2014/main" id="{0D9C3430-B0BE-C0BD-0949-C7CE2C5A99E2}"/>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challenges</a:t>
            </a:r>
            <a:endParaRPr lang="nl-NL" dirty="0"/>
          </a:p>
        </p:txBody>
      </p:sp>
      <p:sp>
        <p:nvSpPr>
          <p:cNvPr id="13" name="TextBox 12">
            <a:extLst>
              <a:ext uri="{FF2B5EF4-FFF2-40B4-BE49-F238E27FC236}">
                <a16:creationId xmlns:a16="http://schemas.microsoft.com/office/drawing/2014/main" id="{C481C72D-E350-5735-0DE8-29108E25DCCD}"/>
              </a:ext>
            </a:extLst>
          </p:cNvPr>
          <p:cNvSpPr txBox="1"/>
          <p:nvPr/>
        </p:nvSpPr>
        <p:spPr>
          <a:xfrm>
            <a:off x="6317671" y="1650345"/>
            <a:ext cx="496883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Licensing fees or subscription costs can be substantial, depending on usage and model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 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have less insight into the model’s inner workings, which can impact trust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Less 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Customizing closed-source models is generally limited compared to open-source alternatives.</a:t>
            </a:r>
          </a:p>
        </p:txBody>
      </p:sp>
      <p:sp>
        <p:nvSpPr>
          <p:cNvPr id="15" name="TextBox 14">
            <a:extLst>
              <a:ext uri="{FF2B5EF4-FFF2-40B4-BE49-F238E27FC236}">
                <a16:creationId xmlns:a16="http://schemas.microsoft.com/office/drawing/2014/main" id="{CD1DE3C2-5C41-62C7-1619-61FF9E39764A}"/>
              </a:ext>
            </a:extLst>
          </p:cNvPr>
          <p:cNvSpPr txBox="1"/>
          <p:nvPr/>
        </p:nvSpPr>
        <p:spPr>
          <a:xfrm>
            <a:off x="6096000" y="5710019"/>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11144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871DDEB-6811-9700-A6D6-BA58DE2A09BB}"/>
              </a:ext>
            </a:extLst>
          </p:cNvPr>
          <p:cNvSpPr>
            <a:spLocks noGrp="1"/>
          </p:cNvSpPr>
          <p:nvPr>
            <p:ph type="title"/>
          </p:nvPr>
        </p:nvSpPr>
        <p:spPr>
          <a:xfrm>
            <a:off x="149578" y="-252413"/>
            <a:ext cx="10515600" cy="1325563"/>
          </a:xfrm>
        </p:spPr>
        <p:txBody>
          <a:bodyPr/>
          <a:lstStyle/>
          <a:p>
            <a:r>
              <a:rPr lang="nl-NL" dirty="0"/>
              <a:t>Team</a:t>
            </a:r>
          </a:p>
        </p:txBody>
      </p:sp>
      <p:pic>
        <p:nvPicPr>
          <p:cNvPr id="11" name="Picture 10">
            <a:extLst>
              <a:ext uri="{FF2B5EF4-FFF2-40B4-BE49-F238E27FC236}">
                <a16:creationId xmlns:a16="http://schemas.microsoft.com/office/drawing/2014/main" id="{D03B69FF-1C19-BDFD-A06E-D57E6C520F0A}"/>
              </a:ext>
            </a:extLst>
          </p:cNvPr>
          <p:cNvPicPr>
            <a:picLocks noChangeAspect="1"/>
          </p:cNvPicPr>
          <p:nvPr/>
        </p:nvPicPr>
        <p:blipFill>
          <a:blip r:embed="rId2"/>
          <a:srcRect l="19542"/>
          <a:stretch/>
        </p:blipFill>
        <p:spPr>
          <a:xfrm>
            <a:off x="2551289" y="52123"/>
            <a:ext cx="9363774" cy="6214533"/>
          </a:xfrm>
          <a:prstGeom prst="rect">
            <a:avLst/>
          </a:prstGeom>
        </p:spPr>
      </p:pic>
      <p:sp>
        <p:nvSpPr>
          <p:cNvPr id="2" name="Date Placeholder 1">
            <a:extLst>
              <a:ext uri="{FF2B5EF4-FFF2-40B4-BE49-F238E27FC236}">
                <a16:creationId xmlns:a16="http://schemas.microsoft.com/office/drawing/2014/main" id="{27001784-EEB3-518E-175D-2BBC7E2F4D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BCD7295E-849D-6D30-7228-84207F496E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CF4F41B-976E-3A3A-5ED7-57EC7241F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733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94CD56E-41B4-7B1F-D4F9-C91627636D0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D1F579E-C3B3-0155-E64A-902284CAE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16F9B3E-9E90-4E4B-69B6-1101DAE7A69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3463E9E7-28A6-A33F-FA8A-B241F16637F9}"/>
              </a:ext>
            </a:extLst>
          </p:cNvPr>
          <p:cNvSpPr>
            <a:spLocks noGrp="1"/>
          </p:cNvSpPr>
          <p:nvPr>
            <p:ph type="ctrTitle"/>
          </p:nvPr>
        </p:nvSpPr>
        <p:spPr>
          <a:xfrm>
            <a:off x="1524000" y="1484243"/>
            <a:ext cx="9144000" cy="1186915"/>
          </a:xfrm>
        </p:spPr>
        <p:txBody>
          <a:bodyPr>
            <a:normAutofit/>
          </a:bodyPr>
          <a:lstStyle/>
          <a:p>
            <a:r>
              <a:rPr lang="en-US" dirty="0">
                <a:solidFill>
                  <a:srgbClr val="FFFFFF"/>
                </a:solidFill>
              </a:rPr>
              <a:t>Things move fast</a:t>
            </a:r>
          </a:p>
        </p:txBody>
      </p:sp>
      <p:sp>
        <p:nvSpPr>
          <p:cNvPr id="2" name="Date Placeholder 1">
            <a:extLst>
              <a:ext uri="{FF2B5EF4-FFF2-40B4-BE49-F238E27FC236}">
                <a16:creationId xmlns:a16="http://schemas.microsoft.com/office/drawing/2014/main" id="{65CA326E-4485-DA7B-B3AF-63096B1D1E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DE7646-D369-96F0-CBC1-947FA33DB4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173D2F-5AF6-581A-6927-8D2C4021B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5003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44E-A44D-D6A0-CA4F-A9BA74AA517C}"/>
              </a:ext>
            </a:extLst>
          </p:cNvPr>
          <p:cNvSpPr>
            <a:spLocks noGrp="1"/>
          </p:cNvSpPr>
          <p:nvPr>
            <p:ph type="title"/>
          </p:nvPr>
        </p:nvSpPr>
        <p:spPr>
          <a:xfrm>
            <a:off x="152400" y="10478"/>
            <a:ext cx="10515600" cy="1325563"/>
          </a:xfrm>
        </p:spPr>
        <p:txBody>
          <a:bodyPr/>
          <a:lstStyle/>
          <a:p>
            <a:r>
              <a:rPr lang="nl-NL" dirty="0"/>
              <a:t>New </a:t>
            </a:r>
            <a:r>
              <a:rPr lang="nl-NL" dirty="0" err="1"/>
              <a:t>models</a:t>
            </a:r>
            <a:r>
              <a:rPr lang="nl-NL" dirty="0"/>
              <a:t> are </a:t>
            </a:r>
            <a:r>
              <a:rPr lang="nl-NL" dirty="0" err="1"/>
              <a:t>here</a:t>
            </a:r>
            <a:r>
              <a:rPr lang="nl-NL" dirty="0"/>
              <a:t>, </a:t>
            </a:r>
            <a:r>
              <a:rPr lang="nl-NL" dirty="0" err="1"/>
              <a:t>every</a:t>
            </a:r>
            <a:r>
              <a:rPr lang="nl-NL" dirty="0"/>
              <a:t> </a:t>
            </a:r>
            <a:r>
              <a:rPr lang="nl-NL" dirty="0" err="1"/>
              <a:t>day</a:t>
            </a:r>
            <a:endParaRPr lang="nl-NL" dirty="0"/>
          </a:p>
        </p:txBody>
      </p:sp>
      <p:sp>
        <p:nvSpPr>
          <p:cNvPr id="7" name="Content Placeholder 6">
            <a:extLst>
              <a:ext uri="{FF2B5EF4-FFF2-40B4-BE49-F238E27FC236}">
                <a16:creationId xmlns:a16="http://schemas.microsoft.com/office/drawing/2014/main" id="{58C9C701-B59F-1280-151C-1A51108D8689}"/>
              </a:ext>
            </a:extLst>
          </p:cNvPr>
          <p:cNvSpPr>
            <a:spLocks noGrp="1"/>
          </p:cNvSpPr>
          <p:nvPr>
            <p:ph idx="1"/>
          </p:nvPr>
        </p:nvSpPr>
        <p:spPr>
          <a:xfrm>
            <a:off x="289560" y="1690688"/>
            <a:ext cx="10515600" cy="4351338"/>
          </a:xfrm>
        </p:spPr>
        <p:txBody>
          <a:bodyPr/>
          <a:lstStyle/>
          <a:p>
            <a:r>
              <a:rPr lang="nl-NL" dirty="0" err="1"/>
              <a:t>OpenAI</a:t>
            </a:r>
            <a:r>
              <a:rPr lang="nl-NL" dirty="0"/>
              <a:t> – O1, </a:t>
            </a:r>
            <a:r>
              <a:rPr lang="nl-NL" dirty="0" err="1"/>
              <a:t>anouncing</a:t>
            </a:r>
            <a:r>
              <a:rPr lang="nl-NL" dirty="0"/>
              <a:t> O3 </a:t>
            </a:r>
            <a:r>
              <a:rPr lang="nl-NL" dirty="0" err="1"/>
              <a:t>with</a:t>
            </a:r>
            <a:r>
              <a:rPr lang="nl-NL" dirty="0"/>
              <a:t> </a:t>
            </a:r>
            <a:r>
              <a:rPr lang="nl-NL" dirty="0" err="1"/>
              <a:t>possible</a:t>
            </a:r>
            <a:r>
              <a:rPr lang="nl-NL" dirty="0"/>
              <a:t> AGI </a:t>
            </a:r>
            <a:r>
              <a:rPr lang="nl-NL" dirty="0" err="1"/>
              <a:t>characteristics</a:t>
            </a:r>
            <a:endParaRPr lang="nl-NL" dirty="0"/>
          </a:p>
          <a:p>
            <a:r>
              <a:rPr lang="nl-NL" dirty="0"/>
              <a:t>O3 is </a:t>
            </a:r>
            <a:r>
              <a:rPr lang="nl-NL" dirty="0" err="1"/>
              <a:t>here</a:t>
            </a:r>
            <a:r>
              <a:rPr lang="nl-NL" dirty="0"/>
              <a:t>!</a:t>
            </a:r>
          </a:p>
          <a:p>
            <a:r>
              <a:rPr lang="nl-NL" dirty="0"/>
              <a:t>Meta - </a:t>
            </a:r>
            <a:r>
              <a:rPr lang="nl-NL" dirty="0" err="1"/>
              <a:t>Llama</a:t>
            </a:r>
            <a:r>
              <a:rPr lang="nl-NL" dirty="0"/>
              <a:t> 3.3 – open source</a:t>
            </a:r>
          </a:p>
          <a:p>
            <a:r>
              <a:rPr lang="nl-NL" dirty="0" err="1"/>
              <a:t>Anthropic</a:t>
            </a:r>
            <a:r>
              <a:rPr lang="nl-NL" dirty="0"/>
              <a:t> – Claude Sonnet 3.5</a:t>
            </a:r>
          </a:p>
          <a:p>
            <a:r>
              <a:rPr lang="nl-NL" dirty="0"/>
              <a:t>Google – Gemini 2.0</a:t>
            </a:r>
          </a:p>
          <a:p>
            <a:pPr marL="0" indent="0">
              <a:buNone/>
            </a:pPr>
            <a:r>
              <a:rPr lang="nl-NL" dirty="0"/>
              <a:t>{Video 11 December, 2024} </a:t>
            </a:r>
          </a:p>
          <a:p>
            <a:pPr marL="0" indent="0">
              <a:buNone/>
            </a:pPr>
            <a:endParaRPr lang="nl-NL" dirty="0"/>
          </a:p>
        </p:txBody>
      </p:sp>
      <p:sp>
        <p:nvSpPr>
          <p:cNvPr id="4" name="Date Placeholder 3">
            <a:extLst>
              <a:ext uri="{FF2B5EF4-FFF2-40B4-BE49-F238E27FC236}">
                <a16:creationId xmlns:a16="http://schemas.microsoft.com/office/drawing/2014/main" id="{A9487B70-F4F3-1F45-A8B3-AB4A6E7EDB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9EBEB1-9602-F7D8-2A89-BBF012DFB9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FEFA122-5D97-F609-7705-B15C6444B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59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2951-4FCC-E1A1-384C-82D26988311B}"/>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6060B7D2-63DD-A5E4-1160-D4CEB5ECAC6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969625C4-747F-2D7D-4418-1475908F6C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700F6C-A276-B8E9-8AB1-D1BC34547B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C376D6-AA1B-2112-BD26-6C5F55C43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Online Media 10" descr="Introducing Gemini 2.0 | Our most capable AI model yet">
            <a:hlinkClick r:id="" action="ppaction://media"/>
            <a:extLst>
              <a:ext uri="{FF2B5EF4-FFF2-40B4-BE49-F238E27FC236}">
                <a16:creationId xmlns:a16="http://schemas.microsoft.com/office/drawing/2014/main" id="{D7D479C1-269F-B076-8530-352674919FA7}"/>
              </a:ext>
            </a:extLst>
          </p:cNvPr>
          <p:cNvPicPr>
            <a:picLocks noRot="1" noChangeAspect="1"/>
          </p:cNvPicPr>
          <p:nvPr>
            <a:videoFile r:link="rId1"/>
          </p:nvPr>
        </p:nvPicPr>
        <p:blipFill>
          <a:blip r:embed="rId3"/>
          <a:stretch>
            <a:fillRect/>
          </a:stretch>
        </p:blipFill>
        <p:spPr>
          <a:xfrm>
            <a:off x="0" y="-49212"/>
            <a:ext cx="12225154" cy="6907212"/>
          </a:xfrm>
          <a:prstGeom prst="rect">
            <a:avLst/>
          </a:prstGeom>
        </p:spPr>
      </p:pic>
    </p:spTree>
    <p:extLst>
      <p:ext uri="{BB962C8B-B14F-4D97-AF65-F5344CB8AC3E}">
        <p14:creationId xmlns:p14="http://schemas.microsoft.com/office/powerpoint/2010/main" val="31880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43D90A-5D33-EEAD-D71A-55970FDF0F4B}"/>
              </a:ext>
            </a:extLst>
          </p:cNvPr>
          <p:cNvSpPr>
            <a:spLocks noGrp="1"/>
          </p:cNvSpPr>
          <p:nvPr>
            <p:ph type="title"/>
          </p:nvPr>
        </p:nvSpPr>
        <p:spPr>
          <a:xfrm>
            <a:off x="838200" y="1195697"/>
            <a:ext cx="3200400" cy="4238118"/>
          </a:xfrm>
        </p:spPr>
        <p:txBody>
          <a:bodyPr>
            <a:normAutofit/>
          </a:bodyPr>
          <a:lstStyle/>
          <a:p>
            <a:r>
              <a:rPr lang="nl-NL">
                <a:solidFill>
                  <a:schemeClr val="bg1"/>
                </a:solidFill>
              </a:rPr>
              <a:t>Discuss with your neighbour</a:t>
            </a:r>
          </a:p>
        </p:txBody>
      </p:sp>
      <p:grpSp>
        <p:nvGrpSpPr>
          <p:cNvPr id="16"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7" name="Freeform: Shape 16">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 name="Oval 19">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E50E3A9B-4E54-E4B9-9728-368E6D91A0CD}"/>
              </a:ext>
            </a:extLst>
          </p:cNvPr>
          <p:cNvSpPr>
            <a:spLocks noGrp="1"/>
          </p:cNvSpPr>
          <p:nvPr>
            <p:ph type="dt" sz="half" idx="10"/>
          </p:nvPr>
        </p:nvSpPr>
        <p:spPr>
          <a:xfrm>
            <a:off x="838200" y="635635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5" name="Freeform: Shape 24">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D9F332F3-8575-9AF6-0B2A-B621E7DD6D76}"/>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EA8594-09B0-6948-3DAD-2E046D6FFA50}"/>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C11F1310-E1F4-AF49-CBD0-5E4D549EB4A6}"/>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3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93A4-0D9B-9A1A-6526-09948CB8F008}"/>
              </a:ext>
            </a:extLst>
          </p:cNvPr>
          <p:cNvSpPr>
            <a:spLocks noGrp="1"/>
          </p:cNvSpPr>
          <p:nvPr>
            <p:ph type="title"/>
          </p:nvPr>
        </p:nvSpPr>
        <p:spPr>
          <a:xfrm>
            <a:off x="163195" y="-217805"/>
            <a:ext cx="10515600" cy="1325563"/>
          </a:xfrm>
        </p:spPr>
        <p:txBody>
          <a:bodyPr>
            <a:normAutofit/>
          </a:bodyPr>
          <a:lstStyle/>
          <a:p>
            <a:r>
              <a:rPr lang="nl-NL" sz="3600" b="1" dirty="0"/>
              <a:t>Model </a:t>
            </a:r>
            <a:r>
              <a:rPr lang="nl-NL" sz="3600" b="1" dirty="0" err="1"/>
              <a:t>overview</a:t>
            </a:r>
            <a:endParaRPr lang="nl-NL" sz="3600" b="1" dirty="0"/>
          </a:p>
        </p:txBody>
      </p:sp>
      <p:sp>
        <p:nvSpPr>
          <p:cNvPr id="4" name="Date Placeholder 3">
            <a:extLst>
              <a:ext uri="{FF2B5EF4-FFF2-40B4-BE49-F238E27FC236}">
                <a16:creationId xmlns:a16="http://schemas.microsoft.com/office/drawing/2014/main" id="{8AFA5680-9AA0-02D4-80B7-DC6712C66A7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56C7BE-523E-DCA6-3556-639587CDD0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5A7D6AE-3ED5-0B71-6DBF-74236B6D46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Tracking Large-Scale AI Models | 81 models across 18 countries | Epoch AI">
            <a:extLst>
              <a:ext uri="{FF2B5EF4-FFF2-40B4-BE49-F238E27FC236}">
                <a16:creationId xmlns:a16="http://schemas.microsoft.com/office/drawing/2014/main" id="{5BA9488A-1DFB-7BA5-A89F-87F81FC1F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4" y="662940"/>
            <a:ext cx="10766523" cy="605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62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F6E95E9-54C6-DBED-BCF2-3E073694F59C}"/>
              </a:ext>
            </a:extLst>
          </p:cNvPr>
          <p:cNvSpPr>
            <a:spLocks noGrp="1"/>
          </p:cNvSpPr>
          <p:nvPr>
            <p:ph type="title"/>
          </p:nvPr>
        </p:nvSpPr>
        <p:spPr>
          <a:xfrm>
            <a:off x="335280" y="-161132"/>
            <a:ext cx="10515600" cy="1325563"/>
          </a:xfrm>
        </p:spPr>
        <p:txBody>
          <a:bodyPr>
            <a:normAutofit/>
          </a:bodyPr>
          <a:lstStyle/>
          <a:p>
            <a:r>
              <a:rPr lang="nl-NL" sz="3600" b="1" dirty="0" err="1"/>
              <a:t>Towards</a:t>
            </a:r>
            <a:r>
              <a:rPr lang="nl-NL" sz="3600" b="1" dirty="0"/>
              <a:t> AGI?</a:t>
            </a:r>
          </a:p>
        </p:txBody>
      </p:sp>
      <p:sp>
        <p:nvSpPr>
          <p:cNvPr id="4" name="Date Placeholder 3">
            <a:extLst>
              <a:ext uri="{FF2B5EF4-FFF2-40B4-BE49-F238E27FC236}">
                <a16:creationId xmlns:a16="http://schemas.microsoft.com/office/drawing/2014/main" id="{B22A986F-A4A8-8E05-3AF6-AFDBCC5C05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B39B91-9C8A-6DE5-D403-D7FF5830C6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055BC0E-3E85-B591-3FCF-7C3E3BB33F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descr="How do AI models stack up vs. humans on standardized benchmarks? - Sherwood  News">
            <a:extLst>
              <a:ext uri="{FF2B5EF4-FFF2-40B4-BE49-F238E27FC236}">
                <a16:creationId xmlns:a16="http://schemas.microsoft.com/office/drawing/2014/main" id="{0C26D362-DB22-122B-68EF-80E91F0CA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69850"/>
            <a:ext cx="6286500" cy="6286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21D5DD-A559-4308-D29E-8B36699FE67D}"/>
              </a:ext>
            </a:extLst>
          </p:cNvPr>
          <p:cNvSpPr txBox="1"/>
          <p:nvPr/>
        </p:nvSpPr>
        <p:spPr>
          <a:xfrm>
            <a:off x="90312" y="5593249"/>
            <a:ext cx="53196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sherwood.news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-do-ai-models-stack-up-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-humans-on-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standardized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-benchmarks/</a:t>
            </a:r>
          </a:p>
        </p:txBody>
      </p:sp>
    </p:spTree>
    <p:extLst>
      <p:ext uri="{BB962C8B-B14F-4D97-AF65-F5344CB8AC3E}">
        <p14:creationId xmlns:p14="http://schemas.microsoft.com/office/powerpoint/2010/main" val="331205077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2841</Words>
  <Application>Microsoft Office PowerPoint</Application>
  <PresentationFormat>Widescreen</PresentationFormat>
  <Paragraphs>331</Paragraphs>
  <Slides>33</Slides>
  <Notes>6</Notes>
  <HiddenSlides>1</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Aptos</vt:lpstr>
      <vt:lpstr>Aptos Display</vt:lpstr>
      <vt:lpstr>Aptos Narrow</vt:lpstr>
      <vt:lpstr>Arial</vt:lpstr>
      <vt:lpstr>Calibri</vt:lpstr>
      <vt:lpstr>Calibri Light</vt:lpstr>
      <vt:lpstr>Courier New</vt:lpstr>
      <vt:lpstr>Menlo</vt:lpstr>
      <vt:lpstr>2_Office Theme</vt:lpstr>
      <vt:lpstr>Kantoorthema</vt:lpstr>
      <vt:lpstr>ECHA Course on Artificial Intelligence for Chemical Risk Assessment  Lecture 4; Foundation models  Panagiotis (Panos) Karamertzanis, PhD; Michael Liem, PhD;  (Marc Teunis, PhD;) Coert van Gemeren, PhD</vt:lpstr>
      <vt:lpstr>Lecture 4; Foundation Models</vt:lpstr>
      <vt:lpstr>Lecture 4 –  Contents</vt:lpstr>
      <vt:lpstr>Things move fast</vt:lpstr>
      <vt:lpstr>New models are here, every day</vt:lpstr>
      <vt:lpstr>PowerPoint Presentation</vt:lpstr>
      <vt:lpstr>Discuss with your neighbour</vt:lpstr>
      <vt:lpstr>Model overview</vt:lpstr>
      <vt:lpstr>Towards AGI?</vt:lpstr>
      <vt:lpstr>The AI 5; directing future developments</vt:lpstr>
      <vt:lpstr>Chain-of-thought models (Level 2)</vt:lpstr>
      <vt:lpstr>Improving chain of thought</vt:lpstr>
      <vt:lpstr>Applications of Chain of thought </vt:lpstr>
      <vt:lpstr>Agent-based AI</vt:lpstr>
      <vt:lpstr>AI Agents visually represented</vt:lpstr>
      <vt:lpstr>Future of AI in risk assessment</vt:lpstr>
      <vt:lpstr>Many computational tools for toxicology</vt:lpstr>
      <vt:lpstr>From equipping agents with problem formulation frameworks... </vt:lpstr>
      <vt:lpstr>…To a risk assessment model </vt:lpstr>
      <vt:lpstr>How to implement?</vt:lpstr>
      <vt:lpstr>Tools</vt:lpstr>
      <vt:lpstr>PowerPoint Presentation</vt:lpstr>
      <vt:lpstr>PowerPoint Presentation</vt:lpstr>
      <vt:lpstr>Demo </vt:lpstr>
      <vt:lpstr>AI dilemmas</vt:lpstr>
      <vt:lpstr>AI Energy consumption</vt:lpstr>
      <vt:lpstr>DeepSeek R1; a new model </vt:lpstr>
      <vt:lpstr>AI impacting the economy</vt:lpstr>
      <vt:lpstr>The search for reducing cost and energy consumption</vt:lpstr>
      <vt:lpstr>DeepSeek; Less energy &amp; cheaper – but with sensorship</vt:lpstr>
      <vt:lpstr>Open source vs. Closed source; advantages</vt:lpstr>
      <vt:lpstr>Open source vs. Closed source; challenges</vt:lpstr>
      <vt:lpstr>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2025-05-19T13:14:59Z</dcterms:modified>
</cp:coreProperties>
</file>